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aleway"/>
      <p:regular r:id="rId25"/>
      <p:bold r:id="rId26"/>
      <p:italic r:id="rId27"/>
      <p:boldItalic r:id="rId28"/>
    </p:embeddedFont>
    <p:embeddedFont>
      <p:font typeface="Roboto"/>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Jie Gao"/>
  <p:cmAuthor clrIdx="1" id="1" initials="" lastIdx="1" name="Filip"/>
  <p:cmAuthor clrIdx="2" id="2" initials="" lastIdx="3" name="Rhett Ol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6-03T19:04:19.365">
    <p:pos x="6000" y="0"/>
    <p:text>Just an idea, add your photos and your university affiliation.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4-06-03T14:02:29.824">
    <p:pos x="6000" y="0"/>
    <p:text>I think this slide is way too technical for a 4 minute presentation</p:text>
  </p:cm>
  <p:cm authorId="2" idx="1" dt="2024-06-03T14:02:29.824">
    <p:pos x="6000" y="0"/>
    <p:text>I think it might be useful to explain the setup in words, but I think the math notation is unnecessarily technical because it isn't referenced anywhere else in the presentation.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6-03T19:05:01.563">
    <p:pos x="6000" y="0"/>
    <p:text>It might help to use animation to show one line at a time, to gauge audience's attention.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6-03T19:07:08.956">
    <p:pos x="6000" y="0"/>
    <p:text>Three problems on one slide look crowded. Maybe split into three slides and also for each problem put name of students who would work on this problem (tentatively).</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 dt="2024-06-03T14:41:03.921">
    <p:pos x="459" y="830"/>
    <p:text>I changed it to direction 3, because it is not directly related to any of the other directions.
1 total reaction
Filip reacted with 👍 at 2024-06-03 07:41 AM</p:text>
  </p:cm>
  <p:cm authorId="2" idx="3" dt="2024-06-03T13:37:24.971">
    <p:pos x="459" y="830"/>
    <p:text>2.5 doesn't really make sense to 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dfea8372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dfea8372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dee69226a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dee69226a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Even in this basic vanilla setup, we can construct simple examples where most agents are unable to learn the ground truth </a:t>
            </a:r>
            <a:r>
              <a:rPr lang="en">
                <a:solidFill>
                  <a:schemeClr val="dk1"/>
                </a:solidFill>
              </a:rPr>
              <a:t>with constant probability</a:t>
            </a:r>
            <a:endParaRPr/>
          </a:p>
          <a:p>
            <a:pPr indent="-298450" lvl="0" marL="457200" rtl="0" algn="l">
              <a:spcBef>
                <a:spcPts val="0"/>
              </a:spcBef>
              <a:spcAft>
                <a:spcPts val="0"/>
              </a:spcAft>
              <a:buSzPts val="1100"/>
              <a:buChar char="-"/>
            </a:pPr>
            <a:r>
              <a:rPr lang="en"/>
              <a:t>can occur if the network is too dense (as we’ll see in the following example)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0dee69226a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0dee69226a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Specify that here the ground truth is binary and is “majority red” or “majority blue”</a:t>
            </a:r>
            <a:endParaRPr/>
          </a:p>
          <a:p>
            <a:pPr indent="-298450" lvl="0" marL="457200" rtl="0" algn="l">
              <a:spcBef>
                <a:spcPts val="0"/>
              </a:spcBef>
              <a:spcAft>
                <a:spcPts val="0"/>
              </a:spcAft>
              <a:buSzPts val="1100"/>
              <a:buChar char="-"/>
            </a:pPr>
            <a:r>
              <a:rPr lang="en"/>
              <a:t>By “public announcement” we are implicitly specifying a complete graph, where agents see the predictions of all agents which are earlier in the decision ordering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def3a75f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def3a75f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rgbClr val="3C4043"/>
              </a:solidFill>
              <a:highlight>
                <a:srgbClr val="FBECEB"/>
              </a:highlight>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def3a75f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0def3a75f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dfdeccf8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0dfdeccf8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0dee69226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0dee69226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0dee69226a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0dee69226a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0dee69226a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0dee69226a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Lazaros sent an email about including acknowledgements for our presentations. Feel free to add anything I might have missed.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dfea8372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dfea8372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use this version of the slide if we want to add our pictures and academic affiliations next to our names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dee69226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dee69226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dfdeccf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0dfdeccf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def3a75f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0def3a75f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2192bcdb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2192bcdb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0dfea8372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0dfea8372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dfea837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0dfea837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dfea8372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0dfea8372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4.xml"/><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Truth Learning in Social and Adversarial Settings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By Amanda Wang, Julia Krizanova, Filip Uradnik, and Rhett Olson</a:t>
            </a:r>
            <a:endParaRPr/>
          </a:p>
          <a:p>
            <a:pPr indent="0" lvl="0" marL="0" rtl="0" algn="l">
              <a:spcBef>
                <a:spcPts val="0"/>
              </a:spcBef>
              <a:spcAft>
                <a:spcPts val="0"/>
              </a:spcAft>
              <a:buNone/>
            </a:pPr>
            <a:r>
              <a:rPr lang="en"/>
              <a:t>Mentor: Professor Jie Gao</a:t>
            </a:r>
            <a:endParaRPr/>
          </a:p>
        </p:txBody>
      </p:sp>
      <p:pic>
        <p:nvPicPr>
          <p:cNvPr id="88" name="Google Shape;88;p13" title="File:Random-graph-Erdos generated network.svg - Wikimedia Commons"/>
          <p:cNvPicPr preferRelativeResize="0"/>
          <p:nvPr/>
        </p:nvPicPr>
        <p:blipFill>
          <a:blip r:embed="rId4">
            <a:alphaModFix/>
          </a:blip>
          <a:stretch>
            <a:fillRect/>
          </a:stretch>
        </p:blipFill>
        <p:spPr>
          <a:xfrm>
            <a:off x="5987725" y="2230425"/>
            <a:ext cx="2913075" cy="291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a:t>
            </a:r>
            <a:endParaRPr/>
          </a:p>
        </p:txBody>
      </p:sp>
      <p:sp>
        <p:nvSpPr>
          <p:cNvPr id="155" name="Google Shape;155;p22"/>
          <p:cNvSpPr txBox="1"/>
          <p:nvPr>
            <p:ph idx="1" type="body"/>
          </p:nvPr>
        </p:nvSpPr>
        <p:spPr>
          <a:xfrm>
            <a:off x="769650" y="2101050"/>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Social network structured as a graph.</a:t>
            </a:r>
            <a:endParaRPr sz="1600"/>
          </a:p>
          <a:p>
            <a:pPr indent="-330200" lvl="1" marL="914400" rtl="0" algn="l">
              <a:spcBef>
                <a:spcPts val="0"/>
              </a:spcBef>
              <a:spcAft>
                <a:spcPts val="0"/>
              </a:spcAft>
              <a:buSzPts val="1600"/>
              <a:buChar char="○"/>
            </a:pPr>
            <a:r>
              <a:rPr lang="en" sz="1600"/>
              <a:t>Vertices = agents.</a:t>
            </a:r>
            <a:endParaRPr sz="1600"/>
          </a:p>
          <a:p>
            <a:pPr indent="-330200" lvl="1" marL="914400" rtl="0" algn="l">
              <a:spcBef>
                <a:spcPts val="0"/>
              </a:spcBef>
              <a:spcAft>
                <a:spcPts val="0"/>
              </a:spcAft>
              <a:buSzPts val="1600"/>
              <a:buChar char="○"/>
            </a:pPr>
            <a:r>
              <a:rPr lang="en" sz="1600"/>
              <a:t>Edges = which agents know each other.</a:t>
            </a:r>
            <a:endParaRPr sz="1600"/>
          </a:p>
          <a:p>
            <a:pPr indent="-330200" lvl="0" marL="457200" rtl="0" algn="l">
              <a:spcBef>
                <a:spcPts val="0"/>
              </a:spcBef>
              <a:spcAft>
                <a:spcPts val="0"/>
              </a:spcAft>
              <a:buSzPts val="1600"/>
              <a:buChar char="●"/>
            </a:pPr>
            <a:r>
              <a:rPr lang="en" sz="1600"/>
              <a:t>Binary ground truth.</a:t>
            </a:r>
            <a:endParaRPr i="1" sz="1600"/>
          </a:p>
          <a:p>
            <a:pPr indent="-330200" lvl="0" marL="457200" rtl="0" algn="l">
              <a:spcBef>
                <a:spcPts val="0"/>
              </a:spcBef>
              <a:spcAft>
                <a:spcPts val="0"/>
              </a:spcAft>
              <a:buSzPts val="1600"/>
              <a:buChar char="●"/>
            </a:pPr>
            <a:r>
              <a:rPr lang="en" sz="1600"/>
              <a:t>Agents have independent, private, and </a:t>
            </a:r>
            <a:r>
              <a:rPr i="1" lang="en" sz="1600"/>
              <a:t>noisy</a:t>
            </a:r>
            <a:r>
              <a:rPr lang="en" sz="1600"/>
              <a:t> measurements of the ground truth.</a:t>
            </a:r>
            <a:endParaRPr sz="1600"/>
          </a:p>
          <a:p>
            <a:pPr indent="-330200" lvl="0" marL="457200" rtl="0" algn="l">
              <a:spcBef>
                <a:spcPts val="0"/>
              </a:spcBef>
              <a:spcAft>
                <a:spcPts val="0"/>
              </a:spcAft>
              <a:buSzPts val="1600"/>
              <a:buChar char="●"/>
            </a:pPr>
            <a:r>
              <a:rPr lang="en" sz="1600"/>
              <a:t>Agents make predictions of ground truth sequentially.</a:t>
            </a:r>
            <a:endParaRPr sz="1600"/>
          </a:p>
          <a:p>
            <a:pPr indent="-330200" lvl="1" marL="914400" rtl="0" algn="l">
              <a:spcBef>
                <a:spcPts val="0"/>
              </a:spcBef>
              <a:spcAft>
                <a:spcPts val="0"/>
              </a:spcAft>
              <a:buSzPts val="1600"/>
              <a:buChar char="○"/>
            </a:pPr>
            <a:r>
              <a:rPr lang="en" sz="1600"/>
              <a:t>based on private measurement &amp; neighbors’ predictions.</a:t>
            </a:r>
            <a:endParaRPr sz="1600"/>
          </a:p>
        </p:txBody>
      </p:sp>
      <p:sp>
        <p:nvSpPr>
          <p:cNvPr id="156" name="Google Shape;156;p22"/>
          <p:cNvSpPr txBox="1"/>
          <p:nvPr/>
        </p:nvSpPr>
        <p:spPr>
          <a:xfrm>
            <a:off x="729450" y="4187375"/>
            <a:ext cx="7769100" cy="83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i="1" lang="en" sz="1600">
                <a:solidFill>
                  <a:schemeClr val="accent1"/>
                </a:solidFill>
                <a:latin typeface="Lato"/>
                <a:ea typeface="Lato"/>
                <a:cs typeface="Lato"/>
                <a:sym typeface="Lato"/>
              </a:rPr>
              <a:t>Q</a:t>
            </a:r>
            <a:r>
              <a:rPr lang="en" sz="1600">
                <a:solidFill>
                  <a:schemeClr val="accent1"/>
                </a:solidFill>
                <a:latin typeface="Lato"/>
                <a:ea typeface="Lato"/>
                <a:cs typeface="Lato"/>
                <a:sym typeface="Lato"/>
              </a:rPr>
              <a:t>: </a:t>
            </a:r>
            <a:r>
              <a:rPr i="1" lang="en" sz="1600">
                <a:solidFill>
                  <a:schemeClr val="accent1"/>
                </a:solidFill>
                <a:latin typeface="Lato"/>
                <a:ea typeface="Lato"/>
                <a:cs typeface="Lato"/>
                <a:sym typeface="Lato"/>
              </a:rPr>
              <a:t>When is it possible for agents to learn a ground truth given a network topology, prediction order, and distribution of private measurements?</a:t>
            </a:r>
            <a:endParaRPr sz="1300">
              <a:solidFill>
                <a:schemeClr val="accent1"/>
              </a:solidFill>
              <a:latin typeface="Lato"/>
              <a:ea typeface="Lato"/>
              <a:cs typeface="Lato"/>
              <a:sym typeface="Lato"/>
            </a:endParaRPr>
          </a:p>
        </p:txBody>
      </p:sp>
      <p:pic>
        <p:nvPicPr>
          <p:cNvPr id="157" name="Google Shape;157;p22"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Information Cascades/Herding</a:t>
            </a:r>
            <a:endParaRPr/>
          </a:p>
        </p:txBody>
      </p:sp>
      <p:sp>
        <p:nvSpPr>
          <p:cNvPr id="163" name="Google Shape;163;p23"/>
          <p:cNvSpPr txBox="1"/>
          <p:nvPr>
            <p:ph idx="1" type="body"/>
          </p:nvPr>
        </p:nvSpPr>
        <p:spPr>
          <a:xfrm>
            <a:off x="729450" y="2078875"/>
            <a:ext cx="4929000" cy="2729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600"/>
              <a:t>Agents can become </a:t>
            </a:r>
            <a:r>
              <a:rPr lang="en" sz="1600"/>
              <a:t>biased</a:t>
            </a:r>
            <a:r>
              <a:rPr lang="en" sz="1600"/>
              <a:t> if one opinion appears to dominate among those it has seen.</a:t>
            </a:r>
            <a:endParaRPr sz="1600"/>
          </a:p>
          <a:p>
            <a:pPr indent="0" lvl="0" marL="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Can lead nearly the entire group to stop using their own observations and instead copy previous decisions.</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t/>
            </a:r>
            <a:endParaRPr sz="1600"/>
          </a:p>
        </p:txBody>
      </p:sp>
      <p:pic>
        <p:nvPicPr>
          <p:cNvPr id="164" name="Google Shape;164;p23" title="Herding Sheep-Ochoco | Herding a Group of Breeding Sheep on … | Flickr"/>
          <p:cNvPicPr preferRelativeResize="0"/>
          <p:nvPr/>
        </p:nvPicPr>
        <p:blipFill>
          <a:blip r:embed="rId3">
            <a:alphaModFix/>
          </a:blip>
          <a:stretch>
            <a:fillRect/>
          </a:stretch>
        </p:blipFill>
        <p:spPr>
          <a:xfrm>
            <a:off x="5979247" y="2078875"/>
            <a:ext cx="2829978" cy="1592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Cascade example</a:t>
            </a:r>
            <a:endParaRPr/>
          </a:p>
        </p:txBody>
      </p:sp>
      <p:grpSp>
        <p:nvGrpSpPr>
          <p:cNvPr id="170" name="Google Shape;170;p24"/>
          <p:cNvGrpSpPr/>
          <p:nvPr/>
        </p:nvGrpSpPr>
        <p:grpSpPr>
          <a:xfrm>
            <a:off x="5887038" y="2400200"/>
            <a:ext cx="3130325" cy="1470900"/>
            <a:chOff x="3008638" y="3465475"/>
            <a:chExt cx="3130325" cy="1470900"/>
          </a:xfrm>
        </p:grpSpPr>
        <p:grpSp>
          <p:nvGrpSpPr>
            <p:cNvPr id="171" name="Google Shape;171;p24"/>
            <p:cNvGrpSpPr/>
            <p:nvPr/>
          </p:nvGrpSpPr>
          <p:grpSpPr>
            <a:xfrm>
              <a:off x="3008638" y="3465475"/>
              <a:ext cx="3130325" cy="1470900"/>
              <a:chOff x="3008638" y="3465475"/>
              <a:chExt cx="3130325" cy="1470900"/>
            </a:xfrm>
          </p:grpSpPr>
          <p:pic>
            <p:nvPicPr>
              <p:cNvPr id="172" name="Google Shape;172;p24" title="Urn Vase Ceramic Blue &amp; White with Flower Pattern - 31cm"/>
              <p:cNvPicPr preferRelativeResize="0"/>
              <p:nvPr/>
            </p:nvPicPr>
            <p:blipFill>
              <a:blip r:embed="rId3">
                <a:alphaModFix/>
              </a:blip>
              <a:stretch>
                <a:fillRect/>
              </a:stretch>
            </p:blipFill>
            <p:spPr>
              <a:xfrm>
                <a:off x="3008638" y="3465475"/>
                <a:ext cx="1470900" cy="1470900"/>
              </a:xfrm>
              <a:prstGeom prst="rect">
                <a:avLst/>
              </a:prstGeom>
              <a:noFill/>
              <a:ln>
                <a:noFill/>
              </a:ln>
            </p:spPr>
          </p:pic>
          <p:sp>
            <p:nvSpPr>
              <p:cNvPr id="173" name="Google Shape;173;p24"/>
              <p:cNvSpPr/>
              <p:nvPr/>
            </p:nvSpPr>
            <p:spPr>
              <a:xfrm>
                <a:off x="3455363" y="4258450"/>
                <a:ext cx="305400" cy="3039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4" name="Google Shape;174;p24"/>
              <p:cNvSpPr/>
              <p:nvPr/>
            </p:nvSpPr>
            <p:spPr>
              <a:xfrm>
                <a:off x="3742238" y="4151350"/>
                <a:ext cx="305400" cy="3039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5" name="Google Shape;175;p24"/>
              <p:cNvSpPr/>
              <p:nvPr/>
            </p:nvSpPr>
            <p:spPr>
              <a:xfrm>
                <a:off x="3703488" y="4455250"/>
                <a:ext cx="305400" cy="3039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76" name="Google Shape;176;p24" title="Urn Vase Ceramic Blue &amp; White with Flower Pattern - 31cm"/>
              <p:cNvPicPr preferRelativeResize="0"/>
              <p:nvPr/>
            </p:nvPicPr>
            <p:blipFill>
              <a:blip r:embed="rId3">
                <a:alphaModFix/>
              </a:blip>
              <a:stretch>
                <a:fillRect/>
              </a:stretch>
            </p:blipFill>
            <p:spPr>
              <a:xfrm>
                <a:off x="4668063" y="3465475"/>
                <a:ext cx="1470900" cy="1470900"/>
              </a:xfrm>
              <a:prstGeom prst="rect">
                <a:avLst/>
              </a:prstGeom>
              <a:noFill/>
              <a:ln>
                <a:noFill/>
              </a:ln>
            </p:spPr>
          </p:pic>
          <p:sp>
            <p:nvSpPr>
              <p:cNvPr id="177" name="Google Shape;177;p24"/>
              <p:cNvSpPr/>
              <p:nvPr/>
            </p:nvSpPr>
            <p:spPr>
              <a:xfrm>
                <a:off x="5114788" y="4258450"/>
                <a:ext cx="305400" cy="3039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8" name="Google Shape;178;p24"/>
              <p:cNvSpPr/>
              <p:nvPr/>
            </p:nvSpPr>
            <p:spPr>
              <a:xfrm>
                <a:off x="5401663" y="4151350"/>
                <a:ext cx="305400" cy="3039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9" name="Google Shape;179;p24"/>
              <p:cNvSpPr/>
              <p:nvPr/>
            </p:nvSpPr>
            <p:spPr>
              <a:xfrm>
                <a:off x="5362913" y="4455250"/>
                <a:ext cx="305400" cy="3039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sp>
          <p:nvSpPr>
            <p:cNvPr id="180" name="Google Shape;180;p24"/>
            <p:cNvSpPr txBox="1"/>
            <p:nvPr/>
          </p:nvSpPr>
          <p:spPr>
            <a:xfrm>
              <a:off x="4284613" y="3962725"/>
              <a:ext cx="5784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Lato"/>
                  <a:ea typeface="Lato"/>
                  <a:cs typeface="Lato"/>
                  <a:sym typeface="Lato"/>
                </a:rPr>
                <a:t>?</a:t>
              </a:r>
              <a:endParaRPr b="1" sz="2500">
                <a:solidFill>
                  <a:schemeClr val="accent1"/>
                </a:solidFill>
                <a:latin typeface="Lato"/>
                <a:ea typeface="Lato"/>
                <a:cs typeface="Lato"/>
                <a:sym typeface="Lato"/>
              </a:endParaRPr>
            </a:p>
          </p:txBody>
        </p:sp>
      </p:grpSp>
      <p:sp>
        <p:nvSpPr>
          <p:cNvPr id="181" name="Google Shape;181;p24"/>
          <p:cNvSpPr txBox="1"/>
          <p:nvPr>
            <p:ph idx="1" type="body"/>
          </p:nvPr>
        </p:nvSpPr>
        <p:spPr>
          <a:xfrm>
            <a:off x="729450" y="2078875"/>
            <a:ext cx="5685600" cy="271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An urn contains either 1 blue + 2 red balls, or 1 red + 2 blue balls w/ equal probability.</a:t>
            </a:r>
            <a:endParaRPr sz="1600"/>
          </a:p>
          <a:p>
            <a:pPr indent="0" lvl="0" marL="0" rtl="0" algn="l">
              <a:spcBef>
                <a:spcPts val="1200"/>
              </a:spcBef>
              <a:spcAft>
                <a:spcPts val="0"/>
              </a:spcAft>
              <a:buNone/>
            </a:pPr>
            <a:r>
              <a:rPr lang="en" sz="1600"/>
              <a:t>Taking turns, each person:</a:t>
            </a:r>
            <a:endParaRPr sz="1600"/>
          </a:p>
          <a:p>
            <a:pPr indent="-330200" lvl="0" marL="457200" rtl="0" algn="l">
              <a:spcBef>
                <a:spcPts val="1200"/>
              </a:spcBef>
              <a:spcAft>
                <a:spcPts val="0"/>
              </a:spcAft>
              <a:buSzPts val="1600"/>
              <a:buChar char="-"/>
            </a:pPr>
            <a:r>
              <a:rPr lang="en" sz="1600"/>
              <a:t>randomly picks a ball to observe in private (with replacement)</a:t>
            </a:r>
            <a:endParaRPr sz="1600"/>
          </a:p>
          <a:p>
            <a:pPr indent="-330200" lvl="0" marL="457200" rtl="0" algn="l">
              <a:spcBef>
                <a:spcPts val="0"/>
              </a:spcBef>
              <a:spcAft>
                <a:spcPts val="0"/>
              </a:spcAft>
              <a:buSzPts val="1600"/>
              <a:buChar char="-"/>
            </a:pPr>
            <a:r>
              <a:rPr lang="en" sz="1600"/>
              <a:t>publicly states if they think the urn is majority red or majority blue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Cascade</a:t>
            </a:r>
            <a:r>
              <a:rPr lang="en"/>
              <a:t> example</a:t>
            </a:r>
            <a:endParaRPr/>
          </a:p>
        </p:txBody>
      </p:sp>
      <p:grpSp>
        <p:nvGrpSpPr>
          <p:cNvPr id="187" name="Google Shape;187;p25"/>
          <p:cNvGrpSpPr/>
          <p:nvPr/>
        </p:nvGrpSpPr>
        <p:grpSpPr>
          <a:xfrm>
            <a:off x="6764713" y="1890025"/>
            <a:ext cx="1470900" cy="1470900"/>
            <a:chOff x="7546463" y="2400200"/>
            <a:chExt cx="1470900" cy="1470900"/>
          </a:xfrm>
        </p:grpSpPr>
        <p:pic>
          <p:nvPicPr>
            <p:cNvPr id="188" name="Google Shape;188;p25" title="Urn Vase Ceramic Blue &amp; White with Flower Pattern - 31cm"/>
            <p:cNvPicPr preferRelativeResize="0"/>
            <p:nvPr/>
          </p:nvPicPr>
          <p:blipFill>
            <a:blip r:embed="rId3">
              <a:alphaModFix/>
            </a:blip>
            <a:stretch>
              <a:fillRect/>
            </a:stretch>
          </p:blipFill>
          <p:spPr>
            <a:xfrm>
              <a:off x="7546463" y="2400200"/>
              <a:ext cx="1470900" cy="1470900"/>
            </a:xfrm>
            <a:prstGeom prst="rect">
              <a:avLst/>
            </a:prstGeom>
            <a:noFill/>
            <a:ln>
              <a:noFill/>
            </a:ln>
          </p:spPr>
        </p:pic>
        <p:sp>
          <p:nvSpPr>
            <p:cNvPr id="189" name="Google Shape;189;p25"/>
            <p:cNvSpPr/>
            <p:nvPr/>
          </p:nvSpPr>
          <p:spPr>
            <a:xfrm>
              <a:off x="7993188" y="3193175"/>
              <a:ext cx="305400" cy="3039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90" name="Google Shape;190;p25"/>
            <p:cNvSpPr/>
            <p:nvPr/>
          </p:nvSpPr>
          <p:spPr>
            <a:xfrm>
              <a:off x="8280063" y="3086075"/>
              <a:ext cx="305400" cy="3039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91" name="Google Shape;191;p25"/>
            <p:cNvSpPr/>
            <p:nvPr/>
          </p:nvSpPr>
          <p:spPr>
            <a:xfrm>
              <a:off x="8241313" y="3389975"/>
              <a:ext cx="305400" cy="3039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sp>
        <p:nvSpPr>
          <p:cNvPr id="192" name="Google Shape;192;p25"/>
          <p:cNvSpPr txBox="1"/>
          <p:nvPr>
            <p:ph idx="1" type="body"/>
          </p:nvPr>
        </p:nvSpPr>
        <p:spPr>
          <a:xfrm>
            <a:off x="729450" y="2571750"/>
            <a:ext cx="5318400" cy="1122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AutoNum type="arabicPeriod"/>
            </a:pPr>
            <a:r>
              <a:rPr lang="en" sz="1600"/>
              <a:t>Person 1 observes red. Announces “majority red”.</a:t>
            </a:r>
            <a:endParaRPr sz="1600"/>
          </a:p>
          <a:p>
            <a:pPr indent="-330200" lvl="0" marL="457200" rtl="0" algn="l">
              <a:spcBef>
                <a:spcPts val="0"/>
              </a:spcBef>
              <a:spcAft>
                <a:spcPts val="0"/>
              </a:spcAft>
              <a:buSzPts val="1600"/>
              <a:buAutoNum type="arabicPeriod"/>
            </a:pPr>
            <a:r>
              <a:rPr lang="en" sz="1600"/>
              <a:t>Person 2 observes red. Announces “majority red”.</a:t>
            </a:r>
            <a:endParaRPr sz="1600"/>
          </a:p>
        </p:txBody>
      </p:sp>
      <p:sp>
        <p:nvSpPr>
          <p:cNvPr id="193" name="Google Shape;193;p25"/>
          <p:cNvSpPr txBox="1"/>
          <p:nvPr>
            <p:ph idx="1" type="body"/>
          </p:nvPr>
        </p:nvSpPr>
        <p:spPr>
          <a:xfrm>
            <a:off x="786825" y="3360925"/>
            <a:ext cx="53184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3.      Person 3 observes blue. </a:t>
            </a:r>
            <a:endParaRPr sz="1600"/>
          </a:p>
        </p:txBody>
      </p:sp>
      <p:sp>
        <p:nvSpPr>
          <p:cNvPr id="194" name="Google Shape;194;p25"/>
          <p:cNvSpPr txBox="1"/>
          <p:nvPr/>
        </p:nvSpPr>
        <p:spPr>
          <a:xfrm>
            <a:off x="3309625" y="3360925"/>
            <a:ext cx="2983800" cy="8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1"/>
                </a:solidFill>
                <a:latin typeface="Lato"/>
                <a:ea typeface="Lato"/>
                <a:cs typeface="Lato"/>
                <a:sym typeface="Lato"/>
              </a:rPr>
              <a:t>Announces “majority red”.</a:t>
            </a:r>
            <a:endParaRPr sz="1600">
              <a:solidFill>
                <a:schemeClr val="accent1"/>
              </a:solidFill>
              <a:latin typeface="Lato"/>
              <a:ea typeface="Lato"/>
              <a:cs typeface="Lato"/>
              <a:sym typeface="Lato"/>
            </a:endParaRPr>
          </a:p>
        </p:txBody>
      </p:sp>
      <p:sp>
        <p:nvSpPr>
          <p:cNvPr id="195" name="Google Shape;195;p25"/>
          <p:cNvSpPr txBox="1"/>
          <p:nvPr/>
        </p:nvSpPr>
        <p:spPr>
          <a:xfrm>
            <a:off x="786825" y="2036550"/>
            <a:ext cx="29379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1"/>
                </a:solidFill>
                <a:latin typeface="Lato"/>
                <a:ea typeface="Lato"/>
                <a:cs typeface="Lato"/>
                <a:sym typeface="Lato"/>
              </a:rPr>
              <a:t>Suppose 2 blue + 1 red.</a:t>
            </a:r>
            <a:endParaRPr sz="1600">
              <a:solidFill>
                <a:schemeClr val="accent1"/>
              </a:solidFill>
              <a:latin typeface="Lato"/>
              <a:ea typeface="Lato"/>
              <a:cs typeface="Lato"/>
              <a:sym typeface="Lato"/>
            </a:endParaRPr>
          </a:p>
        </p:txBody>
      </p:sp>
      <p:sp>
        <p:nvSpPr>
          <p:cNvPr id="196" name="Google Shape;196;p25"/>
          <p:cNvSpPr txBox="1"/>
          <p:nvPr>
            <p:ph idx="1" type="body"/>
          </p:nvPr>
        </p:nvSpPr>
        <p:spPr>
          <a:xfrm>
            <a:off x="786825" y="3694650"/>
            <a:ext cx="5318400" cy="96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4</a:t>
            </a:r>
            <a:r>
              <a:rPr lang="en" sz="1600"/>
              <a:t>.      Person 4 observes xx. Announces “majority red”.</a:t>
            </a:r>
            <a:endParaRPr sz="1600"/>
          </a:p>
          <a:p>
            <a:pPr indent="0" lvl="0" marL="0" rtl="0" algn="l">
              <a:spcBef>
                <a:spcPts val="1200"/>
              </a:spcBef>
              <a:spcAft>
                <a:spcPts val="1200"/>
              </a:spcAft>
              <a:buNone/>
            </a:pPr>
            <a:r>
              <a:rPr lang="en" sz="1600"/>
              <a:t>… </a:t>
            </a:r>
            <a:endParaRPr sz="1600"/>
          </a:p>
        </p:txBody>
      </p:sp>
      <p:sp>
        <p:nvSpPr>
          <p:cNvPr id="197" name="Google Shape;197;p25"/>
          <p:cNvSpPr txBox="1"/>
          <p:nvPr/>
        </p:nvSpPr>
        <p:spPr>
          <a:xfrm>
            <a:off x="5801550" y="3360925"/>
            <a:ext cx="26166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accent3"/>
                </a:solidFill>
                <a:latin typeface="Lato"/>
                <a:ea typeface="Lato"/>
                <a:cs typeface="Lato"/>
                <a:sym typeface="Lato"/>
              </a:rPr>
              <a:t> No new information!</a:t>
            </a:r>
            <a:endParaRPr b="1" sz="1600">
              <a:solidFill>
                <a:schemeClr val="accent3"/>
              </a:solidFill>
              <a:latin typeface="Lato"/>
              <a:ea typeface="Lato"/>
              <a:cs typeface="Lato"/>
              <a:sym typeface="Lato"/>
            </a:endParaRPr>
          </a:p>
        </p:txBody>
      </p:sp>
      <p:cxnSp>
        <p:nvCxnSpPr>
          <p:cNvPr id="198" name="Google Shape;198;p25"/>
          <p:cNvCxnSpPr/>
          <p:nvPr/>
        </p:nvCxnSpPr>
        <p:spPr>
          <a:xfrm>
            <a:off x="677075" y="3328000"/>
            <a:ext cx="5967600" cy="0"/>
          </a:xfrm>
          <a:prstGeom prst="straightConnector1">
            <a:avLst/>
          </a:prstGeom>
          <a:noFill/>
          <a:ln cap="flat" cmpd="sng" w="19050">
            <a:solidFill>
              <a:schemeClr val="accent3"/>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Directions </a:t>
            </a:r>
            <a:endParaRPr/>
          </a:p>
        </p:txBody>
      </p:sp>
      <p:sp>
        <p:nvSpPr>
          <p:cNvPr id="204" name="Google Shape;204;p26"/>
          <p:cNvSpPr txBox="1"/>
          <p:nvPr>
            <p:ph idx="1" type="body"/>
          </p:nvPr>
        </p:nvSpPr>
        <p:spPr>
          <a:xfrm>
            <a:off x="729450" y="2078875"/>
            <a:ext cx="7688700" cy="2823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Complexity: Decide for a given network whether truth learning can happen.</a:t>
            </a:r>
            <a:endParaRPr sz="1600"/>
          </a:p>
          <a:p>
            <a:pPr indent="-330200" lvl="1" marL="914400" rtl="0" algn="l">
              <a:spcBef>
                <a:spcPts val="0"/>
              </a:spcBef>
              <a:spcAft>
                <a:spcPts val="0"/>
              </a:spcAft>
              <a:buSzPts val="1600"/>
              <a:buChar char="○"/>
            </a:pPr>
            <a:r>
              <a:rPr lang="en" sz="1600"/>
              <a:t>Is this NP-hard?</a:t>
            </a:r>
            <a:endParaRPr sz="1600"/>
          </a:p>
          <a:p>
            <a:pPr indent="-330200" lvl="0" marL="457200" rtl="0" algn="l">
              <a:spcBef>
                <a:spcPts val="0"/>
              </a:spcBef>
              <a:spcAft>
                <a:spcPts val="0"/>
              </a:spcAft>
              <a:buSzPts val="1600"/>
              <a:buChar char="●"/>
            </a:pPr>
            <a:r>
              <a:rPr lang="en" sz="1600"/>
              <a:t>Voting: Non-binary ground truth.</a:t>
            </a:r>
            <a:endParaRPr sz="1600"/>
          </a:p>
          <a:p>
            <a:pPr indent="-330200" lvl="1" marL="914400" rtl="0" algn="l">
              <a:spcBef>
                <a:spcPts val="0"/>
              </a:spcBef>
              <a:spcAft>
                <a:spcPts val="0"/>
              </a:spcAft>
              <a:buSzPts val="1600"/>
              <a:buChar char="○"/>
            </a:pPr>
            <a:r>
              <a:rPr lang="en" sz="1600"/>
              <a:t>No “good” way of aggregating non-binary agent preferences.</a:t>
            </a:r>
            <a:endParaRPr sz="1600"/>
          </a:p>
          <a:p>
            <a:pPr indent="-330200" lvl="1" marL="914400" rtl="0" algn="l">
              <a:spcBef>
                <a:spcPts val="0"/>
              </a:spcBef>
              <a:spcAft>
                <a:spcPts val="0"/>
              </a:spcAft>
              <a:buSzPts val="1600"/>
              <a:buChar char="○"/>
            </a:pPr>
            <a:r>
              <a:rPr lang="en" sz="1600"/>
              <a:t>Condorcet Paradox, Arrow’s Impossibility Theorem</a:t>
            </a:r>
            <a:endParaRPr sz="1600"/>
          </a:p>
          <a:p>
            <a:pPr indent="-330200" lvl="0" marL="457200" rtl="0" algn="l">
              <a:spcBef>
                <a:spcPts val="0"/>
              </a:spcBef>
              <a:spcAft>
                <a:spcPts val="0"/>
              </a:spcAft>
              <a:buSzPts val="1600"/>
              <a:buChar char="●"/>
            </a:pPr>
            <a:r>
              <a:rPr lang="en" sz="1600"/>
              <a:t>Adversaries: How can adversarial agents affect the outcome?</a:t>
            </a:r>
            <a:endParaRPr sz="1600"/>
          </a:p>
          <a:p>
            <a:pPr indent="-330200" lvl="1" marL="914400" rtl="0" algn="l">
              <a:spcBef>
                <a:spcPts val="0"/>
              </a:spcBef>
              <a:spcAft>
                <a:spcPts val="0"/>
              </a:spcAft>
              <a:buSzPts val="1600"/>
              <a:buChar char="○"/>
            </a:pPr>
            <a:r>
              <a:rPr lang="en" sz="1600"/>
              <a:t>How does this depend on the network structure?</a:t>
            </a:r>
            <a:endParaRPr sz="1600"/>
          </a:p>
          <a:p>
            <a:pPr indent="-330200" lvl="1" marL="914400" rtl="0" algn="l">
              <a:spcBef>
                <a:spcPts val="0"/>
              </a:spcBef>
              <a:spcAft>
                <a:spcPts val="0"/>
              </a:spcAft>
              <a:buSzPts val="1600"/>
              <a:buChar char="○"/>
            </a:pPr>
            <a:r>
              <a:rPr lang="en" sz="1600"/>
              <a:t>How can the remaining agents protect against this?</a:t>
            </a:r>
            <a:endParaRPr sz="1600"/>
          </a:p>
        </p:txBody>
      </p:sp>
      <p:pic>
        <p:nvPicPr>
          <p:cNvPr id="205" name="Google Shape;205;p26" title="File:Random-graph-Erdos generated network.svg - Wikimedia Commons"/>
          <p:cNvPicPr preferRelativeResize="0"/>
          <p:nvPr/>
        </p:nvPicPr>
        <p:blipFill>
          <a:blip r:embed="rId4">
            <a:alphaModFix/>
          </a:blip>
          <a:stretch>
            <a:fillRect/>
          </a:stretch>
        </p:blipFill>
        <p:spPr>
          <a:xfrm>
            <a:off x="7274900" y="804563"/>
            <a:ext cx="1563374" cy="1563374"/>
          </a:xfrm>
          <a:prstGeom prst="rect">
            <a:avLst/>
          </a:prstGeom>
          <a:noFill/>
          <a:ln>
            <a:noFill/>
          </a:ln>
        </p:spPr>
      </p:pic>
      <p:pic>
        <p:nvPicPr>
          <p:cNvPr id="206" name="Google Shape;206;p26"/>
          <p:cNvPicPr preferRelativeResize="0"/>
          <p:nvPr/>
        </p:nvPicPr>
        <p:blipFill>
          <a:blip r:embed="rId5">
            <a:alphaModFix/>
          </a:blip>
          <a:stretch>
            <a:fillRect/>
          </a:stretch>
        </p:blipFill>
        <p:spPr>
          <a:xfrm>
            <a:off x="7118638" y="2492621"/>
            <a:ext cx="1875900" cy="1270766"/>
          </a:xfrm>
          <a:prstGeom prst="rect">
            <a:avLst/>
          </a:prstGeom>
          <a:noFill/>
          <a:ln>
            <a:noFill/>
          </a:ln>
        </p:spPr>
      </p:pic>
      <p:sp>
        <p:nvSpPr>
          <p:cNvPr id="207" name="Google Shape;207;p26"/>
          <p:cNvSpPr txBox="1"/>
          <p:nvPr/>
        </p:nvSpPr>
        <p:spPr>
          <a:xfrm>
            <a:off x="7368700" y="3622279"/>
            <a:ext cx="1875900" cy="3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Condorcet Paradox</a:t>
            </a:r>
            <a:endParaRPr sz="1300">
              <a:solidFill>
                <a:schemeClr val="accent1"/>
              </a:solidFill>
              <a:latin typeface="Lato"/>
              <a:ea typeface="Lato"/>
              <a:cs typeface="Lato"/>
              <a:sym typeface="Lato"/>
            </a:endParaRPr>
          </a:p>
        </p:txBody>
      </p:sp>
      <p:pic>
        <p:nvPicPr>
          <p:cNvPr id="208" name="Google Shape;208;p26" title="Evil robot | Free SVG"/>
          <p:cNvPicPr preferRelativeResize="0"/>
          <p:nvPr/>
        </p:nvPicPr>
        <p:blipFill>
          <a:blip r:embed="rId6">
            <a:alphaModFix/>
          </a:blip>
          <a:stretch>
            <a:fillRect/>
          </a:stretch>
        </p:blipFill>
        <p:spPr>
          <a:xfrm>
            <a:off x="7601400" y="3996975"/>
            <a:ext cx="1045800" cy="104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Direction 1: Complexity</a:t>
            </a:r>
            <a:endParaRPr/>
          </a:p>
        </p:txBody>
      </p:sp>
      <p:sp>
        <p:nvSpPr>
          <p:cNvPr id="214" name="Google Shape;214;p2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Decision Problem:</a:t>
            </a:r>
            <a:r>
              <a:rPr i="1" lang="en" sz="1600"/>
              <a:t> Given a network topology, determine if there exists an ordering of agents which permits asymptotic learning.</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rPr lang="en" sz="1600"/>
              <a:t>Prove or disprove that this is NP-hard.</a:t>
            </a:r>
            <a:endParaRPr sz="1600"/>
          </a:p>
        </p:txBody>
      </p:sp>
      <p:pic>
        <p:nvPicPr>
          <p:cNvPr id="215" name="Google Shape;215;p27" title="File:Random-graph-Erdos generated network.svg - Wikimedia Commons"/>
          <p:cNvPicPr preferRelativeResize="0"/>
          <p:nvPr/>
        </p:nvPicPr>
        <p:blipFill>
          <a:blip r:embed="rId3">
            <a:alphaModFix/>
          </a:blip>
          <a:stretch>
            <a:fillRect/>
          </a:stretch>
        </p:blipFill>
        <p:spPr>
          <a:xfrm>
            <a:off x="5934775" y="2230425"/>
            <a:ext cx="2913075" cy="291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 name="Shape 219"/>
        <p:cNvGrpSpPr/>
        <p:nvPr/>
      </p:nvGrpSpPr>
      <p:grpSpPr>
        <a:xfrm>
          <a:off x="0" y="0"/>
          <a:ext cx="0" cy="0"/>
          <a:chOff x="0" y="0"/>
          <a:chExt cx="0" cy="0"/>
        </a:xfrm>
      </p:grpSpPr>
      <p:pic>
        <p:nvPicPr>
          <p:cNvPr id="220" name="Google Shape;220;p28"/>
          <p:cNvPicPr preferRelativeResize="0"/>
          <p:nvPr/>
        </p:nvPicPr>
        <p:blipFill>
          <a:blip r:embed="rId3">
            <a:alphaModFix/>
          </a:blip>
          <a:stretch>
            <a:fillRect/>
          </a:stretch>
        </p:blipFill>
        <p:spPr>
          <a:xfrm>
            <a:off x="6128225" y="2571750"/>
            <a:ext cx="2524426" cy="1885400"/>
          </a:xfrm>
          <a:prstGeom prst="rect">
            <a:avLst/>
          </a:prstGeom>
          <a:noFill/>
          <a:ln>
            <a:noFill/>
          </a:ln>
        </p:spPr>
      </p:pic>
      <p:sp>
        <p:nvSpPr>
          <p:cNvPr id="221" name="Google Shape;221;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Direction 2: Ranking Alternatives as a Group</a:t>
            </a:r>
            <a:endParaRPr/>
          </a:p>
        </p:txBody>
      </p:sp>
      <p:sp>
        <p:nvSpPr>
          <p:cNvPr id="222" name="Google Shape;222;p28"/>
          <p:cNvSpPr txBox="1"/>
          <p:nvPr>
            <p:ph idx="1" type="body"/>
          </p:nvPr>
        </p:nvSpPr>
        <p:spPr>
          <a:xfrm>
            <a:off x="729450" y="2078875"/>
            <a:ext cx="7688700" cy="107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Existing work often considers binary decisions (e.g. approve or deny).</a:t>
            </a:r>
            <a:endParaRPr sz="1600"/>
          </a:p>
          <a:p>
            <a:pPr indent="-330200" lvl="0" marL="457200" rtl="0" algn="l">
              <a:spcBef>
                <a:spcPts val="1200"/>
              </a:spcBef>
              <a:spcAft>
                <a:spcPts val="0"/>
              </a:spcAft>
              <a:buSzPts val="1600"/>
              <a:buChar char="➔"/>
            </a:pPr>
            <a:r>
              <a:rPr lang="en" sz="1600"/>
              <a:t>Extend this to choosing from several options.</a:t>
            </a:r>
            <a:endParaRPr sz="1600"/>
          </a:p>
        </p:txBody>
      </p:sp>
      <p:sp>
        <p:nvSpPr>
          <p:cNvPr id="223" name="Google Shape;223;p28"/>
          <p:cNvSpPr txBox="1"/>
          <p:nvPr/>
        </p:nvSpPr>
        <p:spPr>
          <a:xfrm>
            <a:off x="722975" y="3087025"/>
            <a:ext cx="5520000" cy="154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Voting theory has shown many issues arise when trying to aggregate rankings of different agents into a single ranking.</a:t>
            </a:r>
            <a:endParaRPr sz="1600">
              <a:solidFill>
                <a:schemeClr val="accent1"/>
              </a:solidFill>
              <a:latin typeface="Lato"/>
              <a:ea typeface="Lato"/>
              <a:cs typeface="Lato"/>
              <a:sym typeface="Lato"/>
            </a:endParaRPr>
          </a:p>
          <a:p>
            <a:pPr indent="-330200" lvl="0" marL="457200" rtl="0" algn="l">
              <a:lnSpc>
                <a:spcPct val="115000"/>
              </a:lnSpc>
              <a:spcBef>
                <a:spcPts val="1200"/>
              </a:spcBef>
              <a:spcAft>
                <a:spcPts val="0"/>
              </a:spcAft>
              <a:buClr>
                <a:schemeClr val="accent1"/>
              </a:buClr>
              <a:buSzPts val="1600"/>
              <a:buFont typeface="Lato"/>
              <a:buChar char="-"/>
            </a:pPr>
            <a:r>
              <a:rPr lang="en" sz="1600">
                <a:solidFill>
                  <a:schemeClr val="accent1"/>
                </a:solidFill>
                <a:latin typeface="Lato"/>
                <a:ea typeface="Lato"/>
                <a:cs typeface="Lato"/>
                <a:sym typeface="Lato"/>
              </a:rPr>
              <a:t>Condorcet Paradox</a:t>
            </a:r>
            <a:endParaRPr sz="1600">
              <a:solidFill>
                <a:schemeClr val="accent1"/>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Arrow’s Impossibility Theorem.</a:t>
            </a:r>
            <a:endParaRPr sz="1300">
              <a:solidFill>
                <a:schemeClr val="accent1"/>
              </a:solidFill>
              <a:latin typeface="Lato"/>
              <a:ea typeface="Lato"/>
              <a:cs typeface="Lato"/>
              <a:sym typeface="Lato"/>
            </a:endParaRPr>
          </a:p>
        </p:txBody>
      </p:sp>
      <p:sp>
        <p:nvSpPr>
          <p:cNvPr id="224" name="Google Shape;224;p28"/>
          <p:cNvSpPr txBox="1"/>
          <p:nvPr/>
        </p:nvSpPr>
        <p:spPr>
          <a:xfrm>
            <a:off x="5588775" y="4383800"/>
            <a:ext cx="33855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Condorcet Paradox: aggregating pairwise majority-vote rankings can break transitivity</a:t>
            </a:r>
            <a:endParaRPr sz="1300">
              <a:solidFill>
                <a:schemeClr val="accen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Direction </a:t>
            </a:r>
            <a:r>
              <a:rPr lang="en"/>
              <a:t>3</a:t>
            </a:r>
            <a:r>
              <a:rPr lang="en"/>
              <a:t>: Adversarial Agents</a:t>
            </a:r>
            <a:endParaRPr/>
          </a:p>
        </p:txBody>
      </p:sp>
      <p:sp>
        <p:nvSpPr>
          <p:cNvPr id="230" name="Google Shape;230;p29"/>
          <p:cNvSpPr txBox="1"/>
          <p:nvPr>
            <p:ph idx="1" type="body"/>
          </p:nvPr>
        </p:nvSpPr>
        <p:spPr>
          <a:xfrm>
            <a:off x="729450" y="2078875"/>
            <a:ext cx="7688700" cy="2580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We cannot </a:t>
            </a:r>
            <a:r>
              <a:rPr lang="en" sz="1600"/>
              <a:t>always assume that all agents are cooperative.</a:t>
            </a:r>
            <a:endParaRPr sz="1600"/>
          </a:p>
          <a:p>
            <a:pPr indent="-330200" lvl="1" marL="914400" rtl="0" algn="l">
              <a:spcBef>
                <a:spcPts val="0"/>
              </a:spcBef>
              <a:spcAft>
                <a:spcPts val="0"/>
              </a:spcAft>
              <a:buSzPts val="1600"/>
              <a:buChar char="○"/>
            </a:pPr>
            <a:r>
              <a:rPr lang="en" sz="1600"/>
              <a:t>Example: bot accounts on social media spreading misinformation.</a:t>
            </a:r>
            <a:endParaRPr sz="1600"/>
          </a:p>
          <a:p>
            <a:pPr indent="-330200" lvl="0" marL="457200" rtl="0" algn="l">
              <a:spcBef>
                <a:spcPts val="0"/>
              </a:spcBef>
              <a:spcAft>
                <a:spcPts val="0"/>
              </a:spcAft>
              <a:buSzPts val="1600"/>
              <a:buChar char="●"/>
            </a:pPr>
            <a:r>
              <a:rPr lang="en" sz="1600"/>
              <a:t>Need to prevent adversaries from herding the group towards a poor decision.</a:t>
            </a:r>
            <a:endParaRPr sz="1600"/>
          </a:p>
          <a:p>
            <a:pPr indent="0" lvl="0" marL="0" rtl="0" algn="l">
              <a:spcBef>
                <a:spcPts val="1200"/>
              </a:spcBef>
              <a:spcAft>
                <a:spcPts val="0"/>
              </a:spcAft>
              <a:buNone/>
            </a:pPr>
            <a:r>
              <a:rPr lang="en" sz="1600"/>
              <a:t>We examine how to aggregate information in a way that is robust against such adversaries.</a:t>
            </a:r>
            <a:endParaRPr sz="1600"/>
          </a:p>
          <a:p>
            <a:pPr indent="0" lvl="0" marL="0" rtl="0" algn="l">
              <a:spcBef>
                <a:spcPts val="1200"/>
              </a:spcBef>
              <a:spcAft>
                <a:spcPts val="1200"/>
              </a:spcAft>
              <a:buNone/>
            </a:pPr>
            <a:r>
              <a:rPr lang="en" sz="1600"/>
              <a:t> </a:t>
            </a:r>
            <a:endParaRPr sz="1600"/>
          </a:p>
        </p:txBody>
      </p:sp>
      <p:pic>
        <p:nvPicPr>
          <p:cNvPr id="231" name="Google Shape;231;p29" title="Evil robot | Free SVG"/>
          <p:cNvPicPr preferRelativeResize="0"/>
          <p:nvPr/>
        </p:nvPicPr>
        <p:blipFill>
          <a:blip r:embed="rId4">
            <a:alphaModFix/>
          </a:blip>
          <a:stretch>
            <a:fillRect/>
          </a:stretch>
        </p:blipFill>
        <p:spPr>
          <a:xfrm>
            <a:off x="7388675" y="948450"/>
            <a:ext cx="1443525" cy="1443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0"/>
          <p:cNvSpPr txBox="1"/>
          <p:nvPr>
            <p:ph idx="1" type="body"/>
          </p:nvPr>
        </p:nvSpPr>
        <p:spPr>
          <a:xfrm>
            <a:off x="729450" y="2012675"/>
            <a:ext cx="7688700" cy="293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work made possible by the Rutgers DIMACS REU program. Thank you to faculty and staff who work to keep the program running. Thank you as well to the National Science Foundation for funding this project through the grant CNS-2150186 and the REU supplement to NSF 2208663 -Collaborative Research: AF: Small: Promoting Social Learning Amid Interference in the Age of Social Media. </a:t>
            </a:r>
            <a:endParaRPr/>
          </a:p>
          <a:p>
            <a:pPr indent="0" lvl="0" marL="0" rtl="0" algn="l">
              <a:spcBef>
                <a:spcPts val="1200"/>
              </a:spcBef>
              <a:spcAft>
                <a:spcPts val="0"/>
              </a:spcAft>
              <a:buNone/>
            </a:pPr>
            <a:r>
              <a:rPr lang="en"/>
              <a:t>This work was carried out while the authors Filip Uradnik and Julia Krizanova was a participant in the 2024 DIMACS REU program at Rutgers University, CNS-2150186. The authors were supported by CoSP, a project funded by European Union’s Horizon 2020 research and innovation programme, grant agreement No. 823748</a:t>
            </a:r>
            <a:endParaRPr/>
          </a:p>
          <a:p>
            <a:pPr indent="0" lvl="0" marL="0" rtl="0" algn="l">
              <a:spcBef>
                <a:spcPts val="1200"/>
              </a:spcBef>
              <a:spcAft>
                <a:spcPts val="1200"/>
              </a:spcAft>
              <a:buNone/>
            </a:pPr>
            <a:r>
              <a:rPr lang="en"/>
              <a:t>Thank you as well to Professor Jie Gao for her help and leadership on this project.</a:t>
            </a:r>
            <a:endParaRPr/>
          </a:p>
        </p:txBody>
      </p:sp>
      <p:sp>
        <p:nvSpPr>
          <p:cNvPr id="237" name="Google Shape;237;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 name="Shape 92"/>
        <p:cNvGrpSpPr/>
        <p:nvPr/>
      </p:nvGrpSpPr>
      <p:grpSpPr>
        <a:xfrm>
          <a:off x="0" y="0"/>
          <a:ext cx="0" cy="0"/>
          <a:chOff x="0" y="0"/>
          <a:chExt cx="0" cy="0"/>
        </a:xfrm>
      </p:grpSpPr>
      <p:sp>
        <p:nvSpPr>
          <p:cNvPr id="93" name="Google Shape;93;p1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Truth Learning in Social and Adversarial Settings</a:t>
            </a:r>
            <a:endParaRPr/>
          </a:p>
        </p:txBody>
      </p:sp>
      <p:sp>
        <p:nvSpPr>
          <p:cNvPr id="94" name="Google Shape;94;p14"/>
          <p:cNvSpPr txBox="1"/>
          <p:nvPr>
            <p:ph idx="1" type="subTitle"/>
          </p:nvPr>
        </p:nvSpPr>
        <p:spPr>
          <a:xfrm>
            <a:off x="198075" y="2987150"/>
            <a:ext cx="7688100" cy="197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Amanda Wang, Julia Krizanova, Filip Uradnik, and Rhett Olson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Mentor: Professor Jie Gao</a:t>
            </a:r>
            <a:endParaRPr/>
          </a:p>
        </p:txBody>
      </p:sp>
      <p:pic>
        <p:nvPicPr>
          <p:cNvPr id="95" name="Google Shape;95;p14" title="File:Random-graph-Erdos generated network.svg - Wikimedia Commons"/>
          <p:cNvPicPr preferRelativeResize="0"/>
          <p:nvPr/>
        </p:nvPicPr>
        <p:blipFill>
          <a:blip r:embed="rId3">
            <a:alphaModFix/>
          </a:blip>
          <a:stretch>
            <a:fillRect/>
          </a:stretch>
        </p:blipFill>
        <p:spPr>
          <a:xfrm>
            <a:off x="5987725" y="2230425"/>
            <a:ext cx="2913075" cy="2913075"/>
          </a:xfrm>
          <a:prstGeom prst="rect">
            <a:avLst/>
          </a:prstGeom>
          <a:noFill/>
          <a:ln>
            <a:noFill/>
          </a:ln>
        </p:spPr>
      </p:pic>
      <p:pic>
        <p:nvPicPr>
          <p:cNvPr id="96" name="Google Shape;96;p14"/>
          <p:cNvPicPr preferRelativeResize="0"/>
          <p:nvPr/>
        </p:nvPicPr>
        <p:blipFill>
          <a:blip r:embed="rId4">
            <a:alphaModFix/>
          </a:blip>
          <a:stretch>
            <a:fillRect/>
          </a:stretch>
        </p:blipFill>
        <p:spPr>
          <a:xfrm>
            <a:off x="5117448" y="3329950"/>
            <a:ext cx="682675" cy="907249"/>
          </a:xfrm>
          <a:prstGeom prst="rect">
            <a:avLst/>
          </a:prstGeom>
          <a:noFill/>
          <a:ln>
            <a:noFill/>
          </a:ln>
        </p:spPr>
      </p:pic>
      <p:pic>
        <p:nvPicPr>
          <p:cNvPr id="97" name="Google Shape;97;p14" title="File:University of Minnesota wordmark.png - Wikimedia Commons"/>
          <p:cNvPicPr preferRelativeResize="0"/>
          <p:nvPr/>
        </p:nvPicPr>
        <p:blipFill>
          <a:blip r:embed="rId5">
            <a:alphaModFix/>
          </a:blip>
          <a:stretch>
            <a:fillRect/>
          </a:stretch>
        </p:blipFill>
        <p:spPr>
          <a:xfrm>
            <a:off x="4920575" y="4237200"/>
            <a:ext cx="1076425" cy="2761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103" name="Google Shape;103;p15"/>
          <p:cNvSpPr txBox="1"/>
          <p:nvPr>
            <p:ph idx="1" type="body"/>
          </p:nvPr>
        </p:nvSpPr>
        <p:spPr>
          <a:xfrm>
            <a:off x="729450" y="2078875"/>
            <a:ext cx="7688700" cy="30645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Today’s social networks feature distributed + unreliable sources of information.</a:t>
            </a:r>
            <a:endParaRPr sz="1600"/>
          </a:p>
          <a:p>
            <a:pPr indent="-330200" lvl="0" marL="457200" rtl="0" algn="l">
              <a:spcBef>
                <a:spcPts val="0"/>
              </a:spcBef>
              <a:spcAft>
                <a:spcPts val="0"/>
              </a:spcAft>
              <a:buSzPts val="1600"/>
              <a:buChar char="●"/>
            </a:pPr>
            <a:r>
              <a:rPr lang="en" sz="1600"/>
              <a:t>We often correct/reinforce beliefs by </a:t>
            </a:r>
            <a:r>
              <a:rPr b="1" lang="en" sz="1600"/>
              <a:t>aggregating</a:t>
            </a:r>
            <a:r>
              <a:rPr lang="en" sz="1600"/>
              <a:t> information from other sources with our own private information.</a:t>
            </a:r>
            <a:endParaRPr sz="1600"/>
          </a:p>
          <a:p>
            <a:pPr indent="-330200" lvl="1" marL="914400" rtl="0" algn="l">
              <a:spcBef>
                <a:spcPts val="0"/>
              </a:spcBef>
              <a:spcAft>
                <a:spcPts val="0"/>
              </a:spcAft>
              <a:buSzPts val="1600"/>
              <a:buChar char="○"/>
            </a:pPr>
            <a:r>
              <a:rPr lang="en" sz="1600"/>
              <a:t>Examples: viewing the </a:t>
            </a:r>
            <a:r>
              <a:rPr lang="en" sz="1600"/>
              <a:t>opinions</a:t>
            </a:r>
            <a:r>
              <a:rPr lang="en" sz="1600"/>
              <a:t> of others on social media, aggregating the output of m</a:t>
            </a:r>
            <a:r>
              <a:rPr lang="en" sz="1600"/>
              <a:t>ultiple</a:t>
            </a:r>
            <a:r>
              <a:rPr lang="en" sz="1600"/>
              <a:t> AI models</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t/>
            </a:r>
            <a:endParaRPr sz="1600"/>
          </a:p>
        </p:txBody>
      </p:sp>
      <p:pic>
        <p:nvPicPr>
          <p:cNvPr id="104" name="Google Shape;104;p15"/>
          <p:cNvPicPr preferRelativeResize="0"/>
          <p:nvPr/>
        </p:nvPicPr>
        <p:blipFill>
          <a:blip r:embed="rId3">
            <a:alphaModFix/>
          </a:blip>
          <a:stretch>
            <a:fillRect/>
          </a:stretch>
        </p:blipFill>
        <p:spPr>
          <a:xfrm>
            <a:off x="6830572" y="484625"/>
            <a:ext cx="2261355" cy="1531701"/>
          </a:xfrm>
          <a:prstGeom prst="rect">
            <a:avLst/>
          </a:prstGeom>
          <a:noFill/>
          <a:ln>
            <a:noFill/>
          </a:ln>
        </p:spPr>
      </p:pic>
      <p:sp>
        <p:nvSpPr>
          <p:cNvPr id="105" name="Google Shape;105;p15"/>
          <p:cNvSpPr txBox="1"/>
          <p:nvPr/>
        </p:nvSpPr>
        <p:spPr>
          <a:xfrm>
            <a:off x="729450" y="3649325"/>
            <a:ext cx="7769100" cy="83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i="1" lang="en" sz="1600">
                <a:solidFill>
                  <a:schemeClr val="accent1"/>
                </a:solidFill>
                <a:latin typeface="Lato"/>
                <a:ea typeface="Lato"/>
                <a:cs typeface="Lato"/>
                <a:sym typeface="Lato"/>
              </a:rPr>
              <a:t>Q</a:t>
            </a:r>
            <a:r>
              <a:rPr lang="en" sz="1600">
                <a:solidFill>
                  <a:schemeClr val="accent1"/>
                </a:solidFill>
                <a:latin typeface="Lato"/>
                <a:ea typeface="Lato"/>
                <a:cs typeface="Lato"/>
                <a:sym typeface="Lato"/>
              </a:rPr>
              <a:t>: </a:t>
            </a:r>
            <a:r>
              <a:rPr i="1" lang="en" sz="1600">
                <a:solidFill>
                  <a:schemeClr val="accent1"/>
                </a:solidFill>
                <a:latin typeface="Lato"/>
                <a:ea typeface="Lato"/>
                <a:cs typeface="Lato"/>
                <a:sym typeface="Lato"/>
              </a:rPr>
              <a:t>When is it possible for participants in a network to learn accurately?</a:t>
            </a:r>
            <a:endParaRPr sz="1300">
              <a:solidFill>
                <a:schemeClr val="accent1"/>
              </a:solidFill>
              <a:latin typeface="Lato"/>
              <a:ea typeface="Lato"/>
              <a:cs typeface="Lato"/>
              <a:sym typeface="Lato"/>
            </a:endParaRPr>
          </a:p>
        </p:txBody>
      </p:sp>
      <p:pic>
        <p:nvPicPr>
          <p:cNvPr id="106" name="Google Shape;106;p15" title="Gmail Images | Free Photos, PNG Stickers, Wallpapers &amp; Backgrounds ..."/>
          <p:cNvPicPr preferRelativeResize="0"/>
          <p:nvPr/>
        </p:nvPicPr>
        <p:blipFill>
          <a:blip r:embed="rId4">
            <a:alphaModFix/>
          </a:blip>
          <a:stretch>
            <a:fillRect/>
          </a:stretch>
        </p:blipFill>
        <p:spPr>
          <a:xfrm>
            <a:off x="3866750" y="600775"/>
            <a:ext cx="2633600" cy="14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idx="1" type="body"/>
          </p:nvPr>
        </p:nvSpPr>
        <p:spPr>
          <a:xfrm>
            <a:off x="800075" y="2420200"/>
            <a:ext cx="7688700" cy="30645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You have imperfect information about the world</a:t>
            </a:r>
            <a:endParaRPr sz="1600"/>
          </a:p>
          <a:p>
            <a:pPr indent="-330200" lvl="0" marL="457200" rtl="0" algn="l">
              <a:spcBef>
                <a:spcPts val="0"/>
              </a:spcBef>
              <a:spcAft>
                <a:spcPts val="0"/>
              </a:spcAft>
              <a:buSzPts val="1600"/>
              <a:buChar char="●"/>
            </a:pPr>
            <a:r>
              <a:rPr lang="en" sz="1600"/>
              <a:t>You are influenced by other people, also with imperfect information</a:t>
            </a:r>
            <a:endParaRPr sz="1600"/>
          </a:p>
          <a:p>
            <a:pPr indent="-330200" lvl="0" marL="457200" rtl="0" algn="l">
              <a:spcBef>
                <a:spcPts val="0"/>
              </a:spcBef>
              <a:spcAft>
                <a:spcPts val="0"/>
              </a:spcAft>
              <a:buSzPts val="1600"/>
              <a:buChar char="●"/>
            </a:pPr>
            <a:r>
              <a:rPr lang="en" sz="1600"/>
              <a:t>Examples:</a:t>
            </a:r>
            <a:endParaRPr sz="1600"/>
          </a:p>
          <a:p>
            <a:pPr indent="-330200" lvl="1" marL="914400" rtl="0" algn="l">
              <a:spcBef>
                <a:spcPts val="0"/>
              </a:spcBef>
              <a:spcAft>
                <a:spcPts val="0"/>
              </a:spcAft>
              <a:buSzPts val="1600"/>
              <a:buChar char="○"/>
            </a:pPr>
            <a:r>
              <a:rPr lang="en" sz="1600"/>
              <a:t>S</a:t>
            </a:r>
            <a:r>
              <a:rPr lang="en" sz="1600"/>
              <a:t>ocial media</a:t>
            </a:r>
            <a:endParaRPr sz="1600"/>
          </a:p>
          <a:p>
            <a:pPr indent="-330200" lvl="1" marL="914400" rtl="0" algn="l">
              <a:spcBef>
                <a:spcPts val="0"/>
              </a:spcBef>
              <a:spcAft>
                <a:spcPts val="0"/>
              </a:spcAft>
              <a:buSzPts val="1600"/>
              <a:buChar char="○"/>
            </a:pPr>
            <a:r>
              <a:rPr lang="en" sz="1600"/>
              <a:t>Panel Discussions</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t/>
            </a:r>
            <a:endParaRPr sz="1600"/>
          </a:p>
        </p:txBody>
      </p:sp>
      <p:sp>
        <p:nvSpPr>
          <p:cNvPr id="112" name="Google Shape;112;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pic>
        <p:nvPicPr>
          <p:cNvPr id="113" name="Google Shape;113;p16" title="Gmail Images | Free Photos, PNG Stickers, Wallpapers &amp; Backgrounds ..."/>
          <p:cNvPicPr preferRelativeResize="0"/>
          <p:nvPr/>
        </p:nvPicPr>
        <p:blipFill>
          <a:blip r:embed="rId3">
            <a:alphaModFix/>
          </a:blip>
          <a:stretch>
            <a:fillRect/>
          </a:stretch>
        </p:blipFill>
        <p:spPr>
          <a:xfrm>
            <a:off x="3866750" y="600775"/>
            <a:ext cx="2633600" cy="1415550"/>
          </a:xfrm>
          <a:prstGeom prst="rect">
            <a:avLst/>
          </a:prstGeom>
          <a:noFill/>
          <a:ln>
            <a:noFill/>
          </a:ln>
        </p:spPr>
      </p:pic>
      <p:pic>
        <p:nvPicPr>
          <p:cNvPr id="114" name="Google Shape;114;p16" title="Women Shaping Business 2013 Panel-Panel discussion | Flickr"/>
          <p:cNvPicPr preferRelativeResize="0"/>
          <p:nvPr/>
        </p:nvPicPr>
        <p:blipFill>
          <a:blip r:embed="rId4">
            <a:alphaModFix/>
          </a:blip>
          <a:stretch>
            <a:fillRect/>
          </a:stretch>
        </p:blipFill>
        <p:spPr>
          <a:xfrm>
            <a:off x="6770249" y="600775"/>
            <a:ext cx="2126464" cy="141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a:t>
            </a:r>
            <a:endParaRPr/>
          </a:p>
        </p:txBody>
      </p:sp>
      <p:sp>
        <p:nvSpPr>
          <p:cNvPr id="120" name="Google Shape;120;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Graph </a:t>
            </a:r>
            <a:r>
              <a:rPr i="1" lang="en" sz="1600"/>
              <a:t>G(V,E)</a:t>
            </a:r>
            <a:r>
              <a:rPr lang="en" sz="1600"/>
              <a:t> modelling </a:t>
            </a:r>
            <a:r>
              <a:rPr i="1" lang="en" sz="1600"/>
              <a:t>n = |V|</a:t>
            </a:r>
            <a:r>
              <a:rPr lang="en" sz="1600"/>
              <a:t> agents and network topology</a:t>
            </a:r>
            <a:endParaRPr sz="1600"/>
          </a:p>
          <a:p>
            <a:pPr indent="-330200" lvl="0" marL="457200" rtl="0" algn="l">
              <a:spcBef>
                <a:spcPts val="0"/>
              </a:spcBef>
              <a:spcAft>
                <a:spcPts val="0"/>
              </a:spcAft>
              <a:buSzPts val="1600"/>
              <a:buChar char="-"/>
            </a:pPr>
            <a:r>
              <a:rPr lang="en" sz="1600"/>
              <a:t>Ground truth </a:t>
            </a:r>
            <a:r>
              <a:rPr i="1" lang="en" sz="1600"/>
              <a:t>θ \in</a:t>
            </a:r>
            <a:r>
              <a:rPr i="1" lang="en" sz="1600"/>
              <a:t> {0,1} </a:t>
            </a:r>
            <a:endParaRPr sz="1600"/>
          </a:p>
          <a:p>
            <a:pPr indent="-330200" lvl="0" marL="457200" rtl="0" algn="l">
              <a:spcBef>
                <a:spcPts val="0"/>
              </a:spcBef>
              <a:spcAft>
                <a:spcPts val="0"/>
              </a:spcAft>
              <a:buSzPts val="1600"/>
              <a:buChar char="-"/>
            </a:pPr>
            <a:r>
              <a:rPr lang="en" sz="1600"/>
              <a:t>Agents make private noisy measurements of </a:t>
            </a:r>
            <a:r>
              <a:rPr i="1" lang="en" sz="1600"/>
              <a:t>θ</a:t>
            </a:r>
            <a:r>
              <a:rPr lang="en" sz="1600"/>
              <a:t> </a:t>
            </a:r>
            <a:endParaRPr sz="1600"/>
          </a:p>
          <a:p>
            <a:pPr indent="-330200" lvl="0" marL="457200" rtl="0" algn="l">
              <a:spcBef>
                <a:spcPts val="0"/>
              </a:spcBef>
              <a:spcAft>
                <a:spcPts val="0"/>
              </a:spcAft>
              <a:buSzPts val="1600"/>
              <a:buChar char="-"/>
            </a:pPr>
            <a:r>
              <a:rPr lang="en" sz="1600"/>
              <a:t>Agents make predictions according to an ordering 𝜎, according to their private measurement + the </a:t>
            </a:r>
            <a:r>
              <a:rPr lang="en" sz="1600"/>
              <a:t>predictions of neighbors earlier in 𝜎</a:t>
            </a:r>
            <a:endParaRPr sz="1600"/>
          </a:p>
        </p:txBody>
      </p:sp>
      <p:sp>
        <p:nvSpPr>
          <p:cNvPr id="121" name="Google Shape;121;p17"/>
          <p:cNvSpPr txBox="1"/>
          <p:nvPr/>
        </p:nvSpPr>
        <p:spPr>
          <a:xfrm>
            <a:off x="729450" y="3649325"/>
            <a:ext cx="7769100" cy="83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i="1" lang="en" sz="1600">
                <a:solidFill>
                  <a:schemeClr val="accent1"/>
                </a:solidFill>
                <a:latin typeface="Lato"/>
                <a:ea typeface="Lato"/>
                <a:cs typeface="Lato"/>
                <a:sym typeface="Lato"/>
              </a:rPr>
              <a:t>Q</a:t>
            </a:r>
            <a:r>
              <a:rPr lang="en" sz="1600">
                <a:solidFill>
                  <a:schemeClr val="accent1"/>
                </a:solidFill>
                <a:latin typeface="Lato"/>
                <a:ea typeface="Lato"/>
                <a:cs typeface="Lato"/>
                <a:sym typeface="Lato"/>
              </a:rPr>
              <a:t>: </a:t>
            </a:r>
            <a:r>
              <a:rPr i="1" lang="en" sz="1600">
                <a:solidFill>
                  <a:schemeClr val="accent1"/>
                </a:solidFill>
                <a:latin typeface="Lato"/>
                <a:ea typeface="Lato"/>
                <a:cs typeface="Lato"/>
                <a:sym typeface="Lato"/>
              </a:rPr>
              <a:t>When is it possible for participants to learn a ground truth given a network topology, learning order, and distribution of private observations?</a:t>
            </a:r>
            <a:endParaRPr sz="1300">
              <a:solidFill>
                <a:schemeClr val="accen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a:t>
            </a:r>
            <a:endParaRPr/>
          </a:p>
        </p:txBody>
      </p:sp>
      <p:sp>
        <p:nvSpPr>
          <p:cNvPr id="127" name="Google Shape;127;p18"/>
          <p:cNvSpPr txBox="1"/>
          <p:nvPr>
            <p:ph idx="1" type="body"/>
          </p:nvPr>
        </p:nvSpPr>
        <p:spPr>
          <a:xfrm>
            <a:off x="769650" y="2101050"/>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Social network structured as a graph.</a:t>
            </a:r>
            <a:endParaRPr sz="1600"/>
          </a:p>
        </p:txBody>
      </p:sp>
      <p:pic>
        <p:nvPicPr>
          <p:cNvPr id="128" name="Google Shape;128;p18" title="File:Social Network.png - Wikimedia Commons"/>
          <p:cNvPicPr preferRelativeResize="0"/>
          <p:nvPr/>
        </p:nvPicPr>
        <p:blipFill>
          <a:blip r:embed="rId4">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a:t>
            </a:r>
            <a:endParaRPr/>
          </a:p>
        </p:txBody>
      </p:sp>
      <p:sp>
        <p:nvSpPr>
          <p:cNvPr id="134" name="Google Shape;134;p19"/>
          <p:cNvSpPr txBox="1"/>
          <p:nvPr>
            <p:ph idx="1" type="body"/>
          </p:nvPr>
        </p:nvSpPr>
        <p:spPr>
          <a:xfrm>
            <a:off x="769650" y="2101050"/>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Social network structured as a graph.</a:t>
            </a:r>
            <a:endParaRPr sz="1600"/>
          </a:p>
          <a:p>
            <a:pPr indent="-330200" lvl="1" marL="914400" rtl="0" algn="l">
              <a:spcBef>
                <a:spcPts val="0"/>
              </a:spcBef>
              <a:spcAft>
                <a:spcPts val="0"/>
              </a:spcAft>
              <a:buSzPts val="1600"/>
              <a:buChar char="○"/>
            </a:pPr>
            <a:r>
              <a:rPr lang="en" sz="1600"/>
              <a:t>Vertices = agents.</a:t>
            </a:r>
            <a:endParaRPr sz="1600"/>
          </a:p>
          <a:p>
            <a:pPr indent="-330200" lvl="1" marL="914400" rtl="0" algn="l">
              <a:spcBef>
                <a:spcPts val="0"/>
              </a:spcBef>
              <a:spcAft>
                <a:spcPts val="0"/>
              </a:spcAft>
              <a:buSzPts val="1600"/>
              <a:buChar char="○"/>
            </a:pPr>
            <a:r>
              <a:rPr lang="en" sz="1600"/>
              <a:t>Edges = which agents know each other.</a:t>
            </a:r>
            <a:endParaRPr sz="1600"/>
          </a:p>
        </p:txBody>
      </p:sp>
      <p:pic>
        <p:nvPicPr>
          <p:cNvPr id="135" name="Google Shape;135;p19"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a:t>
            </a:r>
            <a:endParaRPr/>
          </a:p>
        </p:txBody>
      </p:sp>
      <p:sp>
        <p:nvSpPr>
          <p:cNvPr id="141" name="Google Shape;141;p20"/>
          <p:cNvSpPr txBox="1"/>
          <p:nvPr>
            <p:ph idx="1" type="body"/>
          </p:nvPr>
        </p:nvSpPr>
        <p:spPr>
          <a:xfrm>
            <a:off x="769650" y="2101050"/>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Social network structured as a graph.</a:t>
            </a:r>
            <a:endParaRPr sz="1600"/>
          </a:p>
          <a:p>
            <a:pPr indent="-330200" lvl="1" marL="914400" rtl="0" algn="l">
              <a:spcBef>
                <a:spcPts val="0"/>
              </a:spcBef>
              <a:spcAft>
                <a:spcPts val="0"/>
              </a:spcAft>
              <a:buSzPts val="1600"/>
              <a:buChar char="○"/>
            </a:pPr>
            <a:r>
              <a:rPr lang="en" sz="1600"/>
              <a:t>Vertices = agents.</a:t>
            </a:r>
            <a:endParaRPr sz="1600"/>
          </a:p>
          <a:p>
            <a:pPr indent="-330200" lvl="1" marL="914400" rtl="0" algn="l">
              <a:spcBef>
                <a:spcPts val="0"/>
              </a:spcBef>
              <a:spcAft>
                <a:spcPts val="0"/>
              </a:spcAft>
              <a:buSzPts val="1600"/>
              <a:buChar char="○"/>
            </a:pPr>
            <a:r>
              <a:rPr lang="en" sz="1600"/>
              <a:t>Edges = which agents know each other.</a:t>
            </a:r>
            <a:endParaRPr sz="1600"/>
          </a:p>
          <a:p>
            <a:pPr indent="-330200" lvl="0" marL="457200" rtl="0" algn="l">
              <a:spcBef>
                <a:spcPts val="0"/>
              </a:spcBef>
              <a:spcAft>
                <a:spcPts val="0"/>
              </a:spcAft>
              <a:buSzPts val="1600"/>
              <a:buChar char="●"/>
            </a:pPr>
            <a:r>
              <a:rPr lang="en" sz="1600"/>
              <a:t>Binary ground truth.</a:t>
            </a:r>
            <a:endParaRPr sz="1600"/>
          </a:p>
        </p:txBody>
      </p:sp>
      <p:pic>
        <p:nvPicPr>
          <p:cNvPr id="142" name="Google Shape;142;p20"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a:t>
            </a:r>
            <a:endParaRPr/>
          </a:p>
        </p:txBody>
      </p:sp>
      <p:sp>
        <p:nvSpPr>
          <p:cNvPr id="148" name="Google Shape;148;p21"/>
          <p:cNvSpPr txBox="1"/>
          <p:nvPr>
            <p:ph idx="1" type="body"/>
          </p:nvPr>
        </p:nvSpPr>
        <p:spPr>
          <a:xfrm>
            <a:off x="769650" y="2101050"/>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Social network structured as a graph.</a:t>
            </a:r>
            <a:endParaRPr sz="1600"/>
          </a:p>
          <a:p>
            <a:pPr indent="-330200" lvl="1" marL="914400" rtl="0" algn="l">
              <a:spcBef>
                <a:spcPts val="0"/>
              </a:spcBef>
              <a:spcAft>
                <a:spcPts val="0"/>
              </a:spcAft>
              <a:buSzPts val="1600"/>
              <a:buChar char="○"/>
            </a:pPr>
            <a:r>
              <a:rPr lang="en" sz="1600"/>
              <a:t>Vertices = agents.</a:t>
            </a:r>
            <a:endParaRPr sz="1600"/>
          </a:p>
          <a:p>
            <a:pPr indent="-330200" lvl="1" marL="914400" rtl="0" algn="l">
              <a:spcBef>
                <a:spcPts val="0"/>
              </a:spcBef>
              <a:spcAft>
                <a:spcPts val="0"/>
              </a:spcAft>
              <a:buSzPts val="1600"/>
              <a:buChar char="○"/>
            </a:pPr>
            <a:r>
              <a:rPr lang="en" sz="1600"/>
              <a:t>Edges = which agents know each other.</a:t>
            </a:r>
            <a:endParaRPr sz="1600"/>
          </a:p>
          <a:p>
            <a:pPr indent="-330200" lvl="0" marL="457200" rtl="0" algn="l">
              <a:spcBef>
                <a:spcPts val="0"/>
              </a:spcBef>
              <a:spcAft>
                <a:spcPts val="0"/>
              </a:spcAft>
              <a:buSzPts val="1600"/>
              <a:buChar char="●"/>
            </a:pPr>
            <a:r>
              <a:rPr lang="en" sz="1600"/>
              <a:t>Binary ground truth.</a:t>
            </a:r>
            <a:endParaRPr i="1" sz="1600"/>
          </a:p>
          <a:p>
            <a:pPr indent="-330200" lvl="0" marL="457200" rtl="0" algn="l">
              <a:spcBef>
                <a:spcPts val="0"/>
              </a:spcBef>
              <a:spcAft>
                <a:spcPts val="0"/>
              </a:spcAft>
              <a:buSzPts val="1600"/>
              <a:buChar char="●"/>
            </a:pPr>
            <a:r>
              <a:rPr lang="en" sz="1600"/>
              <a:t>Agents have independent, private, and </a:t>
            </a:r>
            <a:r>
              <a:rPr i="1" lang="en" sz="1600"/>
              <a:t>noisy</a:t>
            </a:r>
            <a:r>
              <a:rPr lang="en" sz="1600"/>
              <a:t> measurements of the ground truth.</a:t>
            </a:r>
            <a:endParaRPr sz="1600"/>
          </a:p>
          <a:p>
            <a:pPr indent="-330200" lvl="0" marL="457200" rtl="0" algn="l">
              <a:spcBef>
                <a:spcPts val="0"/>
              </a:spcBef>
              <a:spcAft>
                <a:spcPts val="0"/>
              </a:spcAft>
              <a:buSzPts val="1600"/>
              <a:buChar char="●"/>
            </a:pPr>
            <a:r>
              <a:rPr lang="en" sz="1600"/>
              <a:t>Agents make predictions of ground truth sequentially.</a:t>
            </a:r>
            <a:endParaRPr sz="1600"/>
          </a:p>
          <a:p>
            <a:pPr indent="-330200" lvl="1" marL="914400" rtl="0" algn="l">
              <a:spcBef>
                <a:spcPts val="0"/>
              </a:spcBef>
              <a:spcAft>
                <a:spcPts val="0"/>
              </a:spcAft>
              <a:buSzPts val="1600"/>
              <a:buChar char="○"/>
            </a:pPr>
            <a:r>
              <a:rPr lang="en" sz="1600"/>
              <a:t>based on private measurement &amp; neighbors’ predictions.</a:t>
            </a:r>
            <a:endParaRPr sz="1600"/>
          </a:p>
        </p:txBody>
      </p:sp>
      <p:pic>
        <p:nvPicPr>
          <p:cNvPr id="149" name="Google Shape;149;p21"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