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E9F68-2FBA-00FF-A3ED-645D1956F101}" v="117" dt="2023-07-20T04:58:0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8"/>
  </p:normalViewPr>
  <p:slideViewPr>
    <p:cSldViewPr snapToGrid="0">
      <p:cViewPr varScale="1">
        <p:scale>
          <a:sx n="84" d="100"/>
          <a:sy n="84" d="100"/>
        </p:scale>
        <p:origin x="5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3B2847-7C09-43A2-B8A4-341F13A8FA7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393BA8-C56B-4984-9FF2-7E20B6CDAB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763A6B-CADC-48F9-A371-22A8679C08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5852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7097400" y="136800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16200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5852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7097400" y="3085560"/>
            <a:ext cx="26078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1D948D-7148-4043-AD16-1A1241CAD46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C4F1F7-8FE8-4ECF-BD64-C2555D673A6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76DD9E-6CCD-4E7B-A893-9CC291EDDF9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BB063D-E1D0-413D-AF4A-FA09A2DEB74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E75639-A935-4345-AF69-7555F83F79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620000" y="216000"/>
            <a:ext cx="8100000" cy="43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E739DC-B445-4FF6-8BA3-A5205FA270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4FC600C-4F3E-4CC3-8BF9-D026E2BE351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770440" y="308556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617F98-9870-462D-9A66-5FF5306292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endParaRPr lang="en-US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770440" y="1368000"/>
            <a:ext cx="39524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1620000" y="3085560"/>
            <a:ext cx="8100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60"/>
              </a:spcAft>
              <a:buNone/>
            </a:pP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8973AA-9227-451C-BA17-BE4D92828D2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632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50505"/>
                </a:solid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422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1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50505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58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98700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F2C54D6B-749E-450A-8794-01E8F9D86C70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Connector: Elbow 4"/>
          <p:cNvCxnSpPr>
            <a:stCxn id="6" idx="6"/>
            <a:endCxn id="7" idx="2"/>
          </p:cNvCxnSpPr>
          <p:nvPr/>
        </p:nvCxnSpPr>
        <p:spPr>
          <a:xfrm>
            <a:off x="540000" y="306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" name="Connector: Elbow 7"/>
          <p:cNvCxnSpPr>
            <a:stCxn id="9" idx="6"/>
            <a:endCxn id="10" idx="2"/>
          </p:cNvCxnSpPr>
          <p:nvPr/>
        </p:nvCxnSpPr>
        <p:spPr>
          <a:xfrm>
            <a:off x="720000" y="486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1" name="Connector: Elbow 10"/>
          <p:cNvCxnSpPr>
            <a:stCxn id="12" idx="6"/>
            <a:endCxn id="13" idx="2"/>
          </p:cNvCxnSpPr>
          <p:nvPr/>
        </p:nvCxnSpPr>
        <p:spPr>
          <a:xfrm>
            <a:off x="864000" y="702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" name="Connector: Elbow 13"/>
          <p:cNvCxnSpPr>
            <a:stCxn id="15" idx="6"/>
            <a:endCxn id="16" idx="2"/>
          </p:cNvCxnSpPr>
          <p:nvPr/>
        </p:nvCxnSpPr>
        <p:spPr>
          <a:xfrm>
            <a:off x="720000" y="126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" name="Connector: Elbow 16"/>
          <p:cNvCxnSpPr>
            <a:stCxn id="18" idx="6"/>
            <a:endCxn id="19" idx="2"/>
          </p:cNvCxnSpPr>
          <p:nvPr/>
        </p:nvCxnSpPr>
        <p:spPr>
          <a:xfrm>
            <a:off x="864000" y="95436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0" name="Connector: Elbow 19"/>
          <p:cNvCxnSpPr>
            <a:stCxn id="21" idx="6"/>
            <a:endCxn id="22" idx="2"/>
          </p:cNvCxnSpPr>
          <p:nvPr/>
        </p:nvCxnSpPr>
        <p:spPr>
          <a:xfrm rot="10800000">
            <a:off x="540000" y="1350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3" name="Connector: Elbow 22"/>
          <p:cNvCxnSpPr>
            <a:stCxn id="24" idx="6"/>
            <a:endCxn id="25" idx="2"/>
          </p:cNvCxnSpPr>
          <p:nvPr/>
        </p:nvCxnSpPr>
        <p:spPr>
          <a:xfrm rot="10800000">
            <a:off x="720000" y="1170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6" name="Connector: Elbow 25"/>
          <p:cNvCxnSpPr>
            <a:stCxn id="27" idx="6"/>
            <a:endCxn id="28" idx="2"/>
          </p:cNvCxnSpPr>
          <p:nvPr/>
        </p:nvCxnSpPr>
        <p:spPr>
          <a:xfrm rot="10800000">
            <a:off x="720000" y="1530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9" name="Connector: Elbow 28"/>
          <p:cNvCxnSpPr>
            <a:stCxn id="30" idx="6"/>
            <a:endCxn id="31" idx="2"/>
          </p:cNvCxnSpPr>
          <p:nvPr/>
        </p:nvCxnSpPr>
        <p:spPr>
          <a:xfrm rot="10800000">
            <a:off x="864000" y="1746360"/>
            <a:ext cx="72360" cy="360"/>
          </a:xfrm>
          <a:prstGeom prst="bentConnector3">
            <a:avLst>
              <a:gd name="adj1" fmla="val 1385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2" name="Connector: Elbow 31"/>
          <p:cNvCxnSpPr>
            <a:stCxn id="33" idx="6"/>
            <a:endCxn id="34" idx="2"/>
          </p:cNvCxnSpPr>
          <p:nvPr/>
        </p:nvCxnSpPr>
        <p:spPr>
          <a:xfrm rot="10800000">
            <a:off x="864000" y="1998360"/>
            <a:ext cx="72360" cy="360"/>
          </a:xfrm>
          <a:prstGeom prst="bentConnector3">
            <a:avLst>
              <a:gd name="adj1" fmla="val 1385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5" name="Connector: Elbow 34"/>
          <p:cNvCxnSpPr>
            <a:stCxn id="36" idx="6"/>
            <a:endCxn id="37" idx="2"/>
          </p:cNvCxnSpPr>
          <p:nvPr/>
        </p:nvCxnSpPr>
        <p:spPr>
          <a:xfrm>
            <a:off x="540000" y="239436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8" name="Connector: Elbow 37"/>
          <p:cNvCxnSpPr>
            <a:stCxn id="39" idx="6"/>
            <a:endCxn id="40" idx="2"/>
          </p:cNvCxnSpPr>
          <p:nvPr/>
        </p:nvCxnSpPr>
        <p:spPr>
          <a:xfrm>
            <a:off x="720000" y="221436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1" name="Connector: Elbow 40"/>
          <p:cNvCxnSpPr>
            <a:stCxn id="42" idx="6"/>
            <a:endCxn id="43" idx="2"/>
          </p:cNvCxnSpPr>
          <p:nvPr/>
        </p:nvCxnSpPr>
        <p:spPr>
          <a:xfrm>
            <a:off x="720000" y="2583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4" name="Connector: Elbow 43"/>
          <p:cNvCxnSpPr>
            <a:stCxn id="45" idx="6"/>
            <a:endCxn id="46" idx="2"/>
          </p:cNvCxnSpPr>
          <p:nvPr/>
        </p:nvCxnSpPr>
        <p:spPr>
          <a:xfrm>
            <a:off x="864000" y="2799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7" name="Connector: Elbow 46"/>
          <p:cNvCxnSpPr>
            <a:stCxn id="48" idx="6"/>
            <a:endCxn id="49" idx="2"/>
          </p:cNvCxnSpPr>
          <p:nvPr/>
        </p:nvCxnSpPr>
        <p:spPr>
          <a:xfrm>
            <a:off x="864000" y="3051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0" name="Connector: Elbow 49"/>
          <p:cNvCxnSpPr>
            <a:stCxn id="51" idx="6"/>
            <a:endCxn id="52" idx="2"/>
          </p:cNvCxnSpPr>
          <p:nvPr/>
        </p:nvCxnSpPr>
        <p:spPr>
          <a:xfrm rot="10800000">
            <a:off x="540000" y="3447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3" name="Connector: Elbow 52"/>
          <p:cNvCxnSpPr>
            <a:stCxn id="54" idx="6"/>
            <a:endCxn id="55" idx="2"/>
          </p:cNvCxnSpPr>
          <p:nvPr/>
        </p:nvCxnSpPr>
        <p:spPr>
          <a:xfrm rot="10800000">
            <a:off x="738720" y="3267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6" name="Connector: Elbow 55"/>
          <p:cNvCxnSpPr>
            <a:stCxn id="57" idx="6"/>
            <a:endCxn id="58" idx="2"/>
          </p:cNvCxnSpPr>
          <p:nvPr/>
        </p:nvCxnSpPr>
        <p:spPr>
          <a:xfrm rot="10800000">
            <a:off x="729360" y="3636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9" name="Connector: Elbow 58"/>
          <p:cNvCxnSpPr>
            <a:stCxn id="60" idx="6"/>
            <a:endCxn id="61" idx="2"/>
          </p:cNvCxnSpPr>
          <p:nvPr/>
        </p:nvCxnSpPr>
        <p:spPr>
          <a:xfrm rot="10800000">
            <a:off x="873360" y="3852720"/>
            <a:ext cx="72360" cy="360"/>
          </a:xfrm>
          <a:prstGeom prst="bentConnector3">
            <a:avLst>
              <a:gd name="adj1" fmla="val 1385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2" name="Connector: Elbow 61"/>
          <p:cNvCxnSpPr>
            <a:stCxn id="63" idx="6"/>
            <a:endCxn id="64" idx="2"/>
          </p:cNvCxnSpPr>
          <p:nvPr/>
        </p:nvCxnSpPr>
        <p:spPr>
          <a:xfrm rot="10800000">
            <a:off x="873360" y="4104720"/>
            <a:ext cx="72360" cy="360"/>
          </a:xfrm>
          <a:prstGeom prst="bentConnector3">
            <a:avLst>
              <a:gd name="adj1" fmla="val 1385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5" name="Connector: Elbow 64"/>
          <p:cNvCxnSpPr>
            <a:stCxn id="66" idx="6"/>
            <a:endCxn id="67" idx="2"/>
          </p:cNvCxnSpPr>
          <p:nvPr/>
        </p:nvCxnSpPr>
        <p:spPr>
          <a:xfrm>
            <a:off x="549360" y="4500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8" name="Connector: Elbow 67"/>
          <p:cNvCxnSpPr>
            <a:stCxn id="69" idx="6"/>
            <a:endCxn id="70" idx="2"/>
          </p:cNvCxnSpPr>
          <p:nvPr/>
        </p:nvCxnSpPr>
        <p:spPr>
          <a:xfrm>
            <a:off x="729360" y="4320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1" name="Connector: Elbow 70"/>
          <p:cNvCxnSpPr>
            <a:stCxn id="72" idx="6"/>
            <a:endCxn id="73" idx="2"/>
          </p:cNvCxnSpPr>
          <p:nvPr/>
        </p:nvCxnSpPr>
        <p:spPr>
          <a:xfrm>
            <a:off x="729360" y="4680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4" name="Connector: Elbow 73"/>
          <p:cNvCxnSpPr>
            <a:stCxn id="75" idx="6"/>
            <a:endCxn id="76" idx="2"/>
          </p:cNvCxnSpPr>
          <p:nvPr/>
        </p:nvCxnSpPr>
        <p:spPr>
          <a:xfrm>
            <a:off x="873360" y="4896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7" name="Connector: Elbow 76"/>
          <p:cNvCxnSpPr>
            <a:stCxn id="78" idx="6"/>
            <a:endCxn id="79" idx="2"/>
          </p:cNvCxnSpPr>
          <p:nvPr/>
        </p:nvCxnSpPr>
        <p:spPr>
          <a:xfrm>
            <a:off x="873360" y="5148720"/>
            <a:ext cx="72360" cy="360"/>
          </a:xfrm>
          <a:prstGeom prst="bentConnector3">
            <a:avLst>
              <a:gd name="adj1" fmla="val 138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0" name="Connector: Elbow 79"/>
          <p:cNvCxnSpPr>
            <a:stCxn id="81" idx="6"/>
            <a:endCxn id="82" idx="2"/>
          </p:cNvCxnSpPr>
          <p:nvPr/>
        </p:nvCxnSpPr>
        <p:spPr>
          <a:xfrm rot="10800000">
            <a:off x="549360" y="5544720"/>
            <a:ext cx="720360" cy="360"/>
          </a:xfrm>
          <a:prstGeom prst="bentConnector3">
            <a:avLst>
              <a:gd name="adj1" fmla="val 138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3" name="Connector: Elbow 82"/>
          <p:cNvCxnSpPr>
            <a:stCxn id="84" idx="6"/>
            <a:endCxn id="85" idx="2"/>
          </p:cNvCxnSpPr>
          <p:nvPr/>
        </p:nvCxnSpPr>
        <p:spPr>
          <a:xfrm rot="10800000">
            <a:off x="729360" y="5364720"/>
            <a:ext cx="360360" cy="360"/>
          </a:xfrm>
          <a:prstGeom prst="bentConnector3">
            <a:avLst>
              <a:gd name="adj1" fmla="val 27600"/>
            </a:avLst>
          </a:prstGeom>
          <a:ln w="18000">
            <a:solidFill>
              <a:srgbClr val="2A6099"/>
            </a:solidFill>
            <a:round/>
          </a:ln>
        </p:spPr>
      </p:cxnSp>
      <p:sp>
        <p:nvSpPr>
          <p:cNvPr id="7" name="Oval 6"/>
          <p:cNvSpPr/>
          <p:nvPr/>
        </p:nvSpPr>
        <p:spPr>
          <a:xfrm>
            <a:off x="1260000" y="21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0000" y="39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0000" y="3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6000" y="612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6000" y="86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260000" y="126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1080000" y="108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1080000" y="1440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Oval 29"/>
          <p:cNvSpPr/>
          <p:nvPr/>
        </p:nvSpPr>
        <p:spPr>
          <a:xfrm flipH="1">
            <a:off x="936000" y="165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936000" y="1908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60000" y="230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80000" y="212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80000" y="2493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36000" y="2709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36000" y="2961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Oval 50"/>
          <p:cNvSpPr/>
          <p:nvPr/>
        </p:nvSpPr>
        <p:spPr>
          <a:xfrm flipH="1">
            <a:off x="1260000" y="3357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Oval 53"/>
          <p:cNvSpPr/>
          <p:nvPr/>
        </p:nvSpPr>
        <p:spPr>
          <a:xfrm flipH="1">
            <a:off x="1098720" y="3177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Oval 56"/>
          <p:cNvSpPr/>
          <p:nvPr/>
        </p:nvSpPr>
        <p:spPr>
          <a:xfrm flipH="1">
            <a:off x="1089360" y="3546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Oval 59"/>
          <p:cNvSpPr/>
          <p:nvPr/>
        </p:nvSpPr>
        <p:spPr>
          <a:xfrm flipH="1">
            <a:off x="945360" y="3762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Oval 62"/>
          <p:cNvSpPr/>
          <p:nvPr/>
        </p:nvSpPr>
        <p:spPr>
          <a:xfrm flipH="1">
            <a:off x="945360" y="401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269360" y="441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89360" y="423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089360" y="4590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45360" y="4806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45360" y="5058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Oval 81"/>
          <p:cNvSpPr/>
          <p:nvPr/>
        </p:nvSpPr>
        <p:spPr>
          <a:xfrm flipH="1">
            <a:off x="369360" y="545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Oval 84"/>
          <p:cNvSpPr/>
          <p:nvPr/>
        </p:nvSpPr>
        <p:spPr>
          <a:xfrm flipH="1">
            <a:off x="549360" y="5274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0000" y="21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000" y="39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000" y="36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000" y="612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4000" y="864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360000" y="126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540000" y="108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540000" y="1440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Oval 30"/>
          <p:cNvSpPr/>
          <p:nvPr/>
        </p:nvSpPr>
        <p:spPr>
          <a:xfrm flipH="1">
            <a:off x="684000" y="165636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Oval 33"/>
          <p:cNvSpPr/>
          <p:nvPr/>
        </p:nvSpPr>
        <p:spPr>
          <a:xfrm flipH="1">
            <a:off x="684000" y="1908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0000" y="230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0000" y="212436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0000" y="2493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4000" y="2709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84000" y="2961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Oval 51"/>
          <p:cNvSpPr/>
          <p:nvPr/>
        </p:nvSpPr>
        <p:spPr>
          <a:xfrm flipH="1">
            <a:off x="360000" y="3357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Oval 54"/>
          <p:cNvSpPr/>
          <p:nvPr/>
        </p:nvSpPr>
        <p:spPr>
          <a:xfrm flipH="1">
            <a:off x="558720" y="3177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Oval 57"/>
          <p:cNvSpPr/>
          <p:nvPr/>
        </p:nvSpPr>
        <p:spPr>
          <a:xfrm flipH="1">
            <a:off x="549360" y="3546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Oval 60"/>
          <p:cNvSpPr/>
          <p:nvPr/>
        </p:nvSpPr>
        <p:spPr>
          <a:xfrm flipH="1">
            <a:off x="693360" y="3762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Oval 63"/>
          <p:cNvSpPr/>
          <p:nvPr/>
        </p:nvSpPr>
        <p:spPr>
          <a:xfrm flipH="1">
            <a:off x="693360" y="401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9360" y="441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49360" y="423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49360" y="4590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93360" y="4806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93360" y="5058720"/>
            <a:ext cx="180000" cy="18000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1269360" y="545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Oval 83"/>
          <p:cNvSpPr/>
          <p:nvPr/>
        </p:nvSpPr>
        <p:spPr>
          <a:xfrm flipH="1">
            <a:off x="1089360" y="5274720"/>
            <a:ext cx="180000" cy="18000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90000" rIns="90000" bIns="90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1620000" y="460440"/>
            <a:ext cx="8100000" cy="43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>
              <a:buNone/>
            </a:pPr>
            <a:r>
              <a:rPr lang="en-US" sz="3200" b="0" strike="noStrike" spc="-1" dirty="0">
                <a:solidFill>
                  <a:srgbClr val="000000"/>
                </a:solidFill>
                <a:latin typeface="Times New Roman"/>
              </a:rPr>
              <a:t>Genomic Data-Guided Computational Modeling of Cancer Using NMF</a:t>
            </a:r>
          </a:p>
          <a:p>
            <a:pPr algn="ctr"/>
            <a:endParaRPr lang="en-US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0" indent="0" algn="ctr"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DIMACS REU 2023</a:t>
            </a:r>
          </a:p>
          <a:p>
            <a:pPr marL="0" indent="0" algn="ctr">
              <a:buNone/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Elm Markert, mentored by Dr.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</a:rPr>
              <a:t>Subhajyoti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</a:rPr>
              <a:t> De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872561-CF98-4D34-A77D-82C5CC827B4B}" type="slidenum">
              <a:r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/>
          <p:nvPr/>
        </p:nvPicPr>
        <p:blipFill>
          <a:blip r:embed="rId2"/>
          <a:srcRect b="33331"/>
          <a:stretch/>
        </p:blipFill>
        <p:spPr>
          <a:xfrm>
            <a:off x="1600200" y="360"/>
            <a:ext cx="5433840" cy="5669280"/>
          </a:xfrm>
          <a:prstGeom prst="rect">
            <a:avLst/>
          </a:prstGeom>
          <a:ln w="18000">
            <a:noFill/>
          </a:ln>
        </p:spPr>
      </p:pic>
      <p:sp>
        <p:nvSpPr>
          <p:cNvPr id="154" name="TextBox 153"/>
          <p:cNvSpPr txBox="1"/>
          <p:nvPr/>
        </p:nvSpPr>
        <p:spPr>
          <a:xfrm>
            <a:off x="6919919" y="914400"/>
            <a:ext cx="3160705" cy="87408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← Ovarian Cancer heat map with no clustering</a:t>
            </a:r>
          </a:p>
          <a:p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</a:rPr>
              <a:t>Other cancers showed similar results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C9BBA2-FE3A-4791-BBCF-ED994572FEA3}" type="slidenum">
              <a:r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729800" y="-216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 dirty="0">
                <a:solidFill>
                  <a:srgbClr val="050505"/>
                </a:solidFill>
                <a:latin typeface="Times New Roman"/>
              </a:rPr>
              <a:t>Results: Starting Sequence Logos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31BDF0-0E72-4302-88EF-7D9158D0A4F7}" type="slidenum">
              <a:rPr/>
              <a:t>11</a:t>
            </a:fld>
            <a:endParaRPr/>
          </a:p>
        </p:txBody>
      </p:sp>
      <p:pic>
        <p:nvPicPr>
          <p:cNvPr id="4" name="Picture 3" descr="A collage of multiple colored letters&#10;&#10;Description automatically generated">
            <a:extLst>
              <a:ext uri="{FF2B5EF4-FFF2-40B4-BE49-F238E27FC236}">
                <a16:creationId xmlns:a16="http://schemas.microsoft.com/office/drawing/2014/main" id="{0EE822A3-29D0-2CA6-4F73-A346373AB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810037"/>
            <a:ext cx="6545932" cy="421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1F19C-2948-54FB-62FE-14F8ED6439E6}"/>
              </a:ext>
            </a:extLst>
          </p:cNvPr>
          <p:cNvSpPr txBox="1"/>
          <p:nvPr/>
        </p:nvSpPr>
        <p:spPr>
          <a:xfrm>
            <a:off x="8121802" y="810037"/>
            <a:ext cx="1658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position 4,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medium fragments are slightly more frequent than the ones in the short fragments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4 is the break point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at the end of the fragments were nearly identical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Summary and Conclusions</a:t>
            </a: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Differences in rank could indicate differences in how different types get degraded</a:t>
            </a: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No major differences between cancer types or fragment sizes in NMF</a:t>
            </a: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What factors do cause cases to cluster?</a:t>
            </a: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Is there a significance of the higher frequencies of G in medium fragments than small ones at the break points?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C8B981-B41A-4466-8ADF-7288CD606037}" type="slidenum">
              <a:r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Future Work</a:t>
            </a: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Assess robustness of signatures in multiple cancers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Interpret results with biological knowledge about DNA nucleases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Overarching goal: Lab applications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Preserve genetic material more effectively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Pan-cancer screening tool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A24BB3-2F2E-4BFA-871A-0AA618F8223E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Acknowledgments</a:t>
            </a: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This work was completed at the 2023 DIMACS REU program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Thank you to everyone who helps keep the program running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The research was funded by the NSF through grant CNS-2150186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Thank you to Dr. </a:t>
            </a:r>
            <a:r>
              <a:rPr lang="en-US" sz="2400" b="0" strike="noStrike" spc="-1" dirty="0" err="1">
                <a:solidFill>
                  <a:srgbClr val="050505"/>
                </a:solidFill>
                <a:latin typeface="Times New Roman"/>
              </a:rPr>
              <a:t>Subhajyoti</a:t>
            </a: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 De for his mentorship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Thank you to Dr. </a:t>
            </a:r>
            <a:r>
              <a:rPr lang="en-US" sz="2100" b="0" strike="noStrike" spc="-1" dirty="0" err="1">
                <a:solidFill>
                  <a:srgbClr val="050505"/>
                </a:solidFill>
                <a:latin typeface="Times New Roman"/>
              </a:rPr>
              <a:t>Debajyoti</a:t>
            </a: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 </a:t>
            </a:r>
            <a:r>
              <a:rPr lang="en-US" sz="2100" b="0" strike="noStrike" spc="-1" dirty="0" err="1">
                <a:solidFill>
                  <a:srgbClr val="050505"/>
                </a:solidFill>
                <a:latin typeface="Times New Roman"/>
              </a:rPr>
              <a:t>Kabiraj</a:t>
            </a: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, a postdoctoral associate in the De lab, for his </a:t>
            </a:r>
            <a:r>
              <a:rPr lang="en-US" sz="2100" spc="-1" dirty="0">
                <a:solidFill>
                  <a:srgbClr val="050505"/>
                </a:solidFill>
                <a:latin typeface="Times New Roman"/>
              </a:rPr>
              <a:t>additional help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EA8C3E-4220-46AC-A7AC-E281C418A6FD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 dirty="0">
                <a:solidFill>
                  <a:srgbClr val="050505"/>
                </a:solidFill>
                <a:latin typeface="Times New Roman"/>
              </a:rPr>
              <a:t>References</a:t>
            </a: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 marL="302400" indent="-2268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Agilent. (n.d.). CfDNA Analysis – Quality Control Advantages with Agilent. Agilent. Retrieved July 19, 2023, from https://www.agilent.com/en/product/automated-electrophoresis/cfdna-analysis</a:t>
            </a:r>
          </a:p>
          <a:p>
            <a:pPr marL="302400" indent="-2268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De, S. (2021). Signatures Beyond Oncogenic Mutations in Cell-Free DNA Sequencing for Non-Invasive, Early Detection of Cancer. Frontiers in Genetics, 12. https://www.frontiersin.org/articles/10.3389/fgene.2021.759832</a:t>
            </a:r>
          </a:p>
          <a:p>
            <a:pPr marL="302400" indent="-2268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MEME Suite. (n.d.). FASTA Format—MEME Suite. Retrieved July 19, 2023, from https://web.mit.edu/meme_v4.11.4/share/doc/fasta-format.html</a:t>
            </a:r>
          </a:p>
          <a:p>
            <a:pPr marL="302400" indent="-2268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Lee, D. D., &amp; Seung, H. S. (1999). Learning the parts of objects by non-negative matrix factorization. Nature, 401(6755), Article 6755. https://doi.org/10.1038/44565</a:t>
            </a:r>
          </a:p>
          <a:p>
            <a:pPr marL="302400" indent="-2268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Rachel June Wong. (2017). </a:t>
            </a:r>
            <a:r>
              <a:rPr lang="en-US" sz="2400" b="0" strike="noStrike" spc="-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CtDNA</a:t>
            </a:r>
            <a:r>
              <a:rPr lang="en-US" sz="2400" b="0" strike="noStrike" spc="-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circulation. Own work. https://commons.wikimedia.org/wiki/File:CtDNA_in_circulation.png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337399-4906-45BC-8D27-C403BCDDB762}" type="slidenum">
              <a:rPr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Introduction</a:t>
            </a: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 lnSpcReduction="10000"/>
          </a:bodyPr>
          <a:lstStyle/>
          <a:p>
            <a:pPr marL="414720" indent="-31104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Cancer is the second highest leading cause of death in the US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414720" indent="-31104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Earlier prediction can extend life expectancy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414720" indent="-31104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Recent advances </a:t>
            </a: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in sequencing technology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829440" lvl="1" indent="-31104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Generation of more genetic data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  <a:p>
            <a:pPr marL="414720" indent="-31104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Working with data from: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829440" lvl="1" indent="-31104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Bile Duct Cancer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  <a:p>
            <a:pPr marL="829440" lvl="1" indent="-31104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Gastric Cancer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  <a:p>
            <a:pPr marL="829440" lvl="1" indent="-31104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Ovarian Cancer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76F5CF-7FA1-4722-9FF0-E0FBB1FBF900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710" y="-32408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Cell Free DNA (cfDNA)</a:t>
            </a: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388552" y="436470"/>
            <a:ext cx="84049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7950">
              <a:spcAft>
                <a:spcPts val="1060"/>
              </a:spcAft>
              <a:buClr>
                <a:srgbClr val="000000"/>
              </a:buClr>
              <a:buSzPct val="40000"/>
            </a:pPr>
            <a:endParaRPr lang="en-US" sz="2400" b="0" strike="noStrike" spc="-1" dirty="0">
              <a:solidFill>
                <a:srgbClr val="050505"/>
              </a:solidFill>
              <a:latin typeface="Times New Roman"/>
            </a:endParaRPr>
          </a:p>
          <a:p>
            <a:pPr marL="431800" indent="-32385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spc="-1" dirty="0">
                <a:solidFill>
                  <a:srgbClr val="050505"/>
                </a:solidFill>
                <a:latin typeface="Times New Roman"/>
                <a:ea typeface="+mj-lt"/>
                <a:cs typeface="Times New Roman"/>
              </a:rPr>
              <a:t>cfDNA is a form of degraded DNA fragment that enters the bloodstream after cell death.</a:t>
            </a:r>
            <a:endParaRPr lang="en-US" sz="2400" spc="-1" dirty="0">
              <a:solidFill>
                <a:srgbClr val="050505"/>
              </a:solidFill>
              <a:latin typeface="Times New Roman"/>
              <a:cs typeface="Times New Roman"/>
            </a:endParaRPr>
          </a:p>
          <a:p>
            <a:pPr marL="431800" indent="-32385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spc="-1" dirty="0">
                <a:solidFill>
                  <a:srgbClr val="050505"/>
                </a:solidFill>
                <a:latin typeface="Times New Roman"/>
                <a:cs typeface="Times New Roman"/>
              </a:rPr>
              <a:t>Tumor cells also shed such DNA </a:t>
            </a:r>
            <a:r>
              <a:rPr lang="en-US" sz="2400" spc="-1" dirty="0">
                <a:solidFill>
                  <a:srgbClr val="050505"/>
                </a:solidFill>
                <a:latin typeface="Times New Roman"/>
                <a:ea typeface="+mj-lt"/>
                <a:cs typeface="Times New Roman"/>
              </a:rPr>
              <a:t>fragments in the bloodstream. </a:t>
            </a:r>
            <a:endParaRPr lang="en-US" sz="2400" spc="-1" dirty="0">
              <a:solidFill>
                <a:srgbClr val="050505"/>
              </a:solidFill>
              <a:latin typeface="Times New Roman"/>
              <a:cs typeface="Times New Roman"/>
            </a:endParaRPr>
          </a:p>
          <a:p>
            <a:pPr marL="431800" indent="-32385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spc="-1" dirty="0">
                <a:solidFill>
                  <a:srgbClr val="050505"/>
                </a:solidFill>
                <a:latin typeface="Times New Roman"/>
              </a:rPr>
              <a:t>cfDNA degrades</a:t>
            </a: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 as it travels</a:t>
            </a:r>
            <a:r>
              <a:rPr lang="en-US" sz="2400" spc="-1" dirty="0">
                <a:solidFill>
                  <a:srgbClr val="050505"/>
                </a:solidFill>
                <a:latin typeface="Times New Roman"/>
              </a:rPr>
              <a:t>.</a:t>
            </a:r>
            <a:endParaRPr lang="en-US" sz="2400" b="0" strike="noStrike" spc="-1" dirty="0">
              <a:solidFill>
                <a:srgbClr val="050505"/>
              </a:solidFill>
              <a:latin typeface="Arial"/>
            </a:endParaRPr>
          </a:p>
          <a:p>
            <a:pPr marL="863600" lvl="1" indent="-32385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By nucleases, salt, </a:t>
            </a:r>
            <a:r>
              <a:rPr lang="en-US" sz="2100" b="0" strike="noStrike" spc="-1" dirty="0" err="1">
                <a:solidFill>
                  <a:srgbClr val="050505"/>
                </a:solidFill>
                <a:latin typeface="Times New Roman"/>
              </a:rPr>
              <a:t>etc</a:t>
            </a:r>
            <a:endParaRPr lang="en-US" sz="2100" b="0" strike="noStrike" spc="-1" dirty="0" err="1">
              <a:solidFill>
                <a:srgbClr val="050505"/>
              </a:solidFill>
              <a:latin typeface="Arial"/>
              <a:cs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5627266" y="2278253"/>
            <a:ext cx="4190396" cy="2855710"/>
          </a:xfrm>
          <a:prstGeom prst="rect">
            <a:avLst/>
          </a:prstGeom>
          <a:ln w="18000">
            <a:noFill/>
          </a:ln>
        </p:spPr>
      </p:pic>
      <p:sp>
        <p:nvSpPr>
          <p:cNvPr id="128" name="TextBox 127"/>
          <p:cNvSpPr txBox="1"/>
          <p:nvPr/>
        </p:nvSpPr>
        <p:spPr>
          <a:xfrm>
            <a:off x="6355846" y="5444106"/>
            <a:ext cx="3429000" cy="36867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Rachel June Wong, 2017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46010EF-BA44-46E3-BE10-3D7EE14FC205}" type="slidenum">
              <a:r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DNA Fragments</a:t>
            </a: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Degradation of cfDNA leads to fragments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cfDNA comes wrapped around nucleosomes at regular intervals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How does DNA fragment? What signals does that indicate?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2743200" y="3057840"/>
            <a:ext cx="5486400" cy="2515680"/>
          </a:xfrm>
          <a:prstGeom prst="rect">
            <a:avLst/>
          </a:prstGeom>
          <a:ln w="18000">
            <a:noFill/>
          </a:ln>
        </p:spPr>
      </p:pic>
      <p:sp>
        <p:nvSpPr>
          <p:cNvPr id="132" name="TextBox 131"/>
          <p:cNvSpPr txBox="1"/>
          <p:nvPr/>
        </p:nvSpPr>
        <p:spPr>
          <a:xfrm>
            <a:off x="8555400" y="4636800"/>
            <a:ext cx="1524600" cy="849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Agilent, n.d.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E233F0-12D2-4E6B-9840-66147C16107C}" type="slidenum">
              <a:r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Data Summary</a:t>
            </a: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620000" y="13716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Start with .bed file and human genome .fasta file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Looking for start and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0">
              <a:spcAft>
                <a:spcPts val="1060"/>
              </a:spcAft>
              <a:buNone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end +/- 3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135" name="Picture 134"/>
          <p:cNvPicPr/>
          <p:nvPr/>
        </p:nvPicPr>
        <p:blipFill>
          <a:blip r:embed="rId2"/>
          <a:srcRect l="845" r="5"/>
          <a:stretch/>
        </p:blipFill>
        <p:spPr>
          <a:xfrm>
            <a:off x="1600200" y="3657600"/>
            <a:ext cx="4571640" cy="1900080"/>
          </a:xfrm>
          <a:prstGeom prst="rect">
            <a:avLst/>
          </a:prstGeom>
          <a:ln w="10080">
            <a:noFill/>
          </a:ln>
        </p:spPr>
      </p:pic>
      <p:pic>
        <p:nvPicPr>
          <p:cNvPr id="136" name="Picture 135"/>
          <p:cNvPicPr/>
          <p:nvPr/>
        </p:nvPicPr>
        <p:blipFill>
          <a:blip r:embed="rId3"/>
          <a:stretch/>
        </p:blipFill>
        <p:spPr>
          <a:xfrm>
            <a:off x="4737600" y="1930680"/>
            <a:ext cx="2120400" cy="1726920"/>
          </a:xfrm>
          <a:prstGeom prst="rect">
            <a:avLst/>
          </a:prstGeom>
          <a:ln w="6480">
            <a:noFill/>
          </a:ln>
        </p:spPr>
      </p:pic>
      <p:pic>
        <p:nvPicPr>
          <p:cNvPr id="137" name="Picture 136"/>
          <p:cNvPicPr/>
          <p:nvPr/>
        </p:nvPicPr>
        <p:blipFill>
          <a:blip r:embed="rId4"/>
          <a:stretch/>
        </p:blipFill>
        <p:spPr>
          <a:xfrm>
            <a:off x="7086600" y="1956240"/>
            <a:ext cx="2431800" cy="1701360"/>
          </a:xfrm>
          <a:prstGeom prst="rect">
            <a:avLst/>
          </a:prstGeom>
          <a:ln w="10080">
            <a:noFill/>
          </a:ln>
        </p:spPr>
      </p:pic>
      <p:sp>
        <p:nvSpPr>
          <p:cNvPr id="138" name="TextBox 137"/>
          <p:cNvSpPr txBox="1"/>
          <p:nvPr/>
        </p:nvSpPr>
        <p:spPr>
          <a:xfrm>
            <a:off x="7086600" y="3746880"/>
            <a:ext cx="2743200" cy="59652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MIT MEME Suite, n.d.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Data Summary (pt. 2)</a:t>
            </a: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00" lnSpcReduction="10000"/>
          </a:bodyPr>
          <a:lstStyle/>
          <a:p>
            <a:pPr marL="427680" indent="-32076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End result: frequency tables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27680" indent="-32076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Separated into size groups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855360" lvl="1" indent="-32076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All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  <a:p>
            <a:pPr marL="855360" lvl="1" indent="-32076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0-200 bp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  <a:p>
            <a:pPr marL="855360" lvl="1" indent="-32076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200-600 bp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  <a:p>
            <a:pPr marL="855360" lvl="1" indent="-32076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600+ bp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  <a:p>
            <a:pPr marL="427680" indent="-32076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Eventually flattened into 1 long vector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855360" lvl="1" indent="-32076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50505"/>
                </a:solidFill>
                <a:latin typeface="Times New Roman"/>
              </a:rPr>
              <a:t>Each vector is added to 1 big matrix</a:t>
            </a:r>
            <a:endParaRPr lang="en-US" sz="2100" b="0" strike="noStrike" spc="-1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5757480" y="1380600"/>
            <a:ext cx="3615120" cy="204840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313267-524C-4171-965B-8688C4646116}" type="slidenum">
              <a:rPr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FE209-2349-DA34-76EC-7B320BE962F5}"/>
              </a:ext>
            </a:extLst>
          </p:cNvPr>
          <p:cNvPicPr/>
          <p:nvPr/>
        </p:nvPicPr>
        <p:blipFill>
          <a:blip r:embed="rId3"/>
          <a:srcRect l="845" r="5"/>
          <a:stretch/>
        </p:blipFill>
        <p:spPr>
          <a:xfrm>
            <a:off x="6789420" y="3640080"/>
            <a:ext cx="3100980" cy="1434840"/>
          </a:xfrm>
          <a:prstGeom prst="rect">
            <a:avLst/>
          </a:prstGeom>
          <a:ln w="1008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Non-negative Matrix Factorization (NMF)</a:t>
            </a: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A result matrix can be approximated by multiplying two other matrices together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144" name="Picture 143"/>
          <p:cNvPicPr/>
          <p:nvPr/>
        </p:nvPicPr>
        <p:blipFill>
          <a:blip r:embed="rId2"/>
          <a:stretch/>
        </p:blipFill>
        <p:spPr>
          <a:xfrm>
            <a:off x="3022920" y="2514600"/>
            <a:ext cx="5435280" cy="2971800"/>
          </a:xfrm>
          <a:prstGeom prst="rect">
            <a:avLst/>
          </a:prstGeom>
          <a:ln w="18000">
            <a:noFill/>
          </a:ln>
        </p:spPr>
      </p:pic>
      <p:sp>
        <p:nvSpPr>
          <p:cNvPr id="145" name="TextBox 144"/>
          <p:cNvSpPr txBox="1"/>
          <p:nvPr/>
        </p:nvSpPr>
        <p:spPr>
          <a:xfrm>
            <a:off x="7543800" y="5322600"/>
            <a:ext cx="2286000" cy="849600"/>
          </a:xfrm>
          <a:prstGeom prst="rect">
            <a:avLst/>
          </a:prstGeom>
          <a:noFill/>
          <a:ln w="1800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Lee &amp; Seung, 1999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4980F1-30A9-4EAA-89BD-580FC79F0A2F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>
                <a:solidFill>
                  <a:srgbClr val="050505"/>
                </a:solidFill>
                <a:latin typeface="Times New Roman"/>
              </a:rPr>
              <a:t>NMF (for this project)</a:t>
            </a: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k represents signatures that are degrading the DNA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50505"/>
                </a:solidFill>
                <a:latin typeface="Times New Roman"/>
              </a:rPr>
              <a:t>Goal: reduce dimension and find important factors </a:t>
            </a:r>
            <a:endParaRPr lang="en-US" sz="2400" b="0" strike="noStrike" spc="-1">
              <a:solidFill>
                <a:srgbClr val="050505"/>
              </a:solidFill>
              <a:latin typeface="Arial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286000" y="2412720"/>
            <a:ext cx="7086600" cy="307368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E8E0E9-7DDC-4124-B32C-7DDF16872EF3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10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buNone/>
            </a:pPr>
            <a:r>
              <a:rPr lang="en-US" sz="3300" b="0" strike="noStrike" spc="-1" dirty="0">
                <a:solidFill>
                  <a:srgbClr val="050505"/>
                </a:solidFill>
                <a:latin typeface="Times New Roman"/>
              </a:rPr>
              <a:t>NMF Results</a:t>
            </a: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620000" y="1368000"/>
            <a:ext cx="8100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Ranks differed depending on cancer type and fragment length</a:t>
            </a: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50505"/>
                </a:solidFill>
                <a:latin typeface="Times New Roman"/>
              </a:rPr>
              <a:t>Generally 3-7, often on the lower end</a:t>
            </a: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100" spc="-1" dirty="0">
                <a:solidFill>
                  <a:srgbClr val="050505"/>
                </a:solidFill>
                <a:latin typeface="Times New Roman"/>
              </a:rPr>
              <a:t>3-7 factors (such as nucleases) that are degrading the fragments</a:t>
            </a:r>
            <a:endParaRPr lang="en-US" sz="2100" b="0" strike="noStrike" spc="-1" dirty="0">
              <a:solidFill>
                <a:srgbClr val="050505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0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50505"/>
                </a:solidFill>
                <a:latin typeface="Times New Roman"/>
              </a:rPr>
              <a:t>No clustering based on fragment length or cancer type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A6F9E5-DBDE-41C1-AB41-78D4094F6BB9}" type="slidenum">
              <a:r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6250</TotalTime>
  <Words>709</Words>
  <Application>Microsoft Office PowerPoint</Application>
  <PresentationFormat>Custom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Office Theme</vt:lpstr>
      <vt:lpstr>PowerPoint Presentation</vt:lpstr>
      <vt:lpstr>Introduction</vt:lpstr>
      <vt:lpstr>Cell Free DNA (cfDNA)</vt:lpstr>
      <vt:lpstr>DNA Fragments</vt:lpstr>
      <vt:lpstr>Data Summary</vt:lpstr>
      <vt:lpstr>Data Summary (pt. 2)</vt:lpstr>
      <vt:lpstr>Non-negative Matrix Factorization (NMF)</vt:lpstr>
      <vt:lpstr>NMF (for this project)</vt:lpstr>
      <vt:lpstr>NMF Results</vt:lpstr>
      <vt:lpstr>PowerPoint Presentation</vt:lpstr>
      <vt:lpstr>Results: Starting Sequence Logos</vt:lpstr>
      <vt:lpstr>Summary and Conclusions</vt:lpstr>
      <vt:lpstr>Future Work</vt:lpstr>
      <vt:lpstr>Acknowledgments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subject/>
  <dc:creator/>
  <dc:description/>
  <cp:lastModifiedBy>Elm Xiao-Feng Markert</cp:lastModifiedBy>
  <cp:revision>102</cp:revision>
  <dcterms:created xsi:type="dcterms:W3CDTF">2023-07-14T14:07:06Z</dcterms:created>
  <dcterms:modified xsi:type="dcterms:W3CDTF">2023-07-20T20:25:42Z</dcterms:modified>
  <dc:language>en-US</dc:language>
</cp:coreProperties>
</file>